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49"/>
  </p:notesMasterIdLst>
  <p:sldIdLst>
    <p:sldId id="256" r:id="rId5"/>
    <p:sldId id="257" r:id="rId6"/>
    <p:sldId id="258" r:id="rId7"/>
    <p:sldId id="543" r:id="rId8"/>
    <p:sldId id="544" r:id="rId9"/>
    <p:sldId id="378" r:id="rId10"/>
    <p:sldId id="381" r:id="rId11"/>
    <p:sldId id="545" r:id="rId12"/>
    <p:sldId id="546" r:id="rId13"/>
    <p:sldId id="507" r:id="rId14"/>
    <p:sldId id="508" r:id="rId15"/>
    <p:sldId id="377" r:id="rId16"/>
    <p:sldId id="512" r:id="rId17"/>
    <p:sldId id="528" r:id="rId18"/>
    <p:sldId id="526" r:id="rId19"/>
    <p:sldId id="529" r:id="rId20"/>
    <p:sldId id="525" r:id="rId21"/>
    <p:sldId id="547" r:id="rId22"/>
    <p:sldId id="548" r:id="rId23"/>
    <p:sldId id="530" r:id="rId24"/>
    <p:sldId id="523" r:id="rId25"/>
    <p:sldId id="531" r:id="rId26"/>
    <p:sldId id="513" r:id="rId27"/>
    <p:sldId id="549" r:id="rId28"/>
    <p:sldId id="550" r:id="rId29"/>
    <p:sldId id="551" r:id="rId30"/>
    <p:sldId id="552" r:id="rId31"/>
    <p:sldId id="534" r:id="rId32"/>
    <p:sldId id="520" r:id="rId33"/>
    <p:sldId id="535" r:id="rId34"/>
    <p:sldId id="519" r:id="rId35"/>
    <p:sldId id="536" r:id="rId36"/>
    <p:sldId id="518" r:id="rId37"/>
    <p:sldId id="537" r:id="rId38"/>
    <p:sldId id="517" r:id="rId39"/>
    <p:sldId id="538" r:id="rId40"/>
    <p:sldId id="516" r:id="rId41"/>
    <p:sldId id="540" r:id="rId42"/>
    <p:sldId id="514" r:id="rId43"/>
    <p:sldId id="541" r:id="rId44"/>
    <p:sldId id="542" r:id="rId45"/>
    <p:sldId id="539" r:id="rId46"/>
    <p:sldId id="515" r:id="rId47"/>
    <p:sldId id="266" r:id="rId48"/>
  </p:sldIdLst>
  <p:sldSz cx="9144000" cy="6858000" type="screen4x3"/>
  <p:notesSz cx="7010400" cy="9296400"/>
  <p:embeddedFontLst>
    <p:embeddedFont>
      <p:font typeface="Calibri" panose="020F0502020204030204" pitchFamily="34" charset="0"/>
      <p:regular r:id="rId50"/>
      <p:bold r:id="rId51"/>
      <p:italic r:id="rId52"/>
      <p:boldItalic r:id="rId53"/>
    </p:embeddedFont>
    <p:embeddedFont>
      <p:font typeface="Wingdings 2" panose="05020102010507070707" pitchFamily="18" charset="2"/>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B1C605-B4AC-989C-103A-107FA6D27EE1}" name="John Borrowman" initials="JB" userId="S::j.borrowman@health.nv.gov::27320f33-3bd5-4e4a-bae9-6986a7fec446" providerId="AD"/>
  <p188:author id="{ECC1D255-379A-362E-DF7D-E5DE52BFA698}" name="Debi Reynolds" initials="DR" userId="S::DReynolds@health.nv.gov::71fb4433-e026-45ae-8a85-153e3017248a" providerId="AD"/>
  <p188:author id="{91225D6B-1688-421A-D1AD-0446CBA4019F}" name="Debi Reynolds" initials="DR" userId="S::dreynolds@health.nv.gov::71fb4433-e026-45ae-8a85-153e3017248a" providerId="AD"/>
  <p188:author id="{1A024B9A-53F3-49EC-89B3-AA443A3A2DE1}" name="Lisa Sherych" initials="LS" userId="S::l.sherych@health.nv.gov::455656b7-d121-4709-ba81-3f70d51b1100" providerId="AD"/>
  <p188:author id="{19B1EEA4-FE6E-398D-5E3F-8638449D95CC}" name="Joanne Malay" initials="JM" userId="S::jmalay@health.nv.gov::7962c14d-3fc0-4eb3-99f1-fa12b96bfc73" providerId="AD"/>
  <p188:author id="{123535BE-5BBA-96AF-CB8C-3922D32AB087}" name="Brian Sotomayor" initials="BS" userId="S::bsotomayor@health.nv.gov::241e8678-f45f-4fcc-a717-037724336f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Sherych" initials="LS" lastIdx="5" clrIdx="0">
    <p:extLst>
      <p:ext uri="{19B8F6BF-5375-455C-9EA6-DF929625EA0E}">
        <p15:presenceInfo xmlns:p15="http://schemas.microsoft.com/office/powerpoint/2012/main" userId="S::l.sherych@health.nv.gov::455656b7-d121-4709-ba81-3f70d51b11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1563E4-1C4F-4D1A-967A-7FE9C8E0AF62}">
  <a:tblStyle styleId="{421563E4-1C4F-4D1A-967A-7FE9C8E0AF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9083" autoAdjust="0"/>
  </p:normalViewPr>
  <p:slideViewPr>
    <p:cSldViewPr snapToGrid="0">
      <p:cViewPr varScale="1">
        <p:scale>
          <a:sx n="90" d="100"/>
          <a:sy n="90" d="100"/>
        </p:scale>
        <p:origin x="2214" y="84"/>
      </p:cViewPr>
      <p:guideLst/>
    </p:cSldViewPr>
  </p:slideViewPr>
  <p:outlineViewPr>
    <p:cViewPr>
      <p:scale>
        <a:sx n="33" d="100"/>
        <a:sy n="33" d="100"/>
      </p:scale>
      <p:origin x="0" y="-42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91" name="Google Shape;91;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6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76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67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29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234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36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7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29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37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36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99" name="Google Shape;99;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88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773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09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825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796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949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352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485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797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850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06" name="Google Shape;106;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388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256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271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81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445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589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210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02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152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47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dirty="0"/>
          </a:p>
        </p:txBody>
      </p:sp>
      <p:sp>
        <p:nvSpPr>
          <p:cNvPr id="624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9795" indent="-288383" eaLnBrk="0" hangingPunct="0">
              <a:spcBef>
                <a:spcPct val="30000"/>
              </a:spcBef>
              <a:defRPr sz="1200">
                <a:solidFill>
                  <a:schemeClr val="tx1"/>
                </a:solidFill>
                <a:latin typeface="Arial" charset="0"/>
              </a:defRPr>
            </a:lvl2pPr>
            <a:lvl3pPr marL="1153531" indent="-230707" eaLnBrk="0" hangingPunct="0">
              <a:spcBef>
                <a:spcPct val="30000"/>
              </a:spcBef>
              <a:defRPr sz="1200">
                <a:solidFill>
                  <a:schemeClr val="tx1"/>
                </a:solidFill>
                <a:latin typeface="Arial" charset="0"/>
              </a:defRPr>
            </a:lvl3pPr>
            <a:lvl4pPr marL="1614944" indent="-230707" eaLnBrk="0" hangingPunct="0">
              <a:spcBef>
                <a:spcPct val="30000"/>
              </a:spcBef>
              <a:defRPr sz="1200">
                <a:solidFill>
                  <a:schemeClr val="tx1"/>
                </a:solidFill>
                <a:latin typeface="Arial" charset="0"/>
              </a:defRPr>
            </a:lvl4pPr>
            <a:lvl5pPr marL="2076355" indent="-230707" eaLnBrk="0" hangingPunct="0">
              <a:spcBef>
                <a:spcPct val="30000"/>
              </a:spcBef>
              <a:defRPr sz="1200">
                <a:solidFill>
                  <a:schemeClr val="tx1"/>
                </a:solidFill>
                <a:latin typeface="Arial" charset="0"/>
              </a:defRPr>
            </a:lvl5pPr>
            <a:lvl6pPr marL="2537768" indent="-230707" eaLnBrk="0" fontAlgn="base" hangingPunct="0">
              <a:spcBef>
                <a:spcPct val="30000"/>
              </a:spcBef>
              <a:spcAft>
                <a:spcPct val="0"/>
              </a:spcAft>
              <a:defRPr sz="1200">
                <a:solidFill>
                  <a:schemeClr val="tx1"/>
                </a:solidFill>
                <a:latin typeface="Arial" charset="0"/>
              </a:defRPr>
            </a:lvl6pPr>
            <a:lvl7pPr marL="2999180" indent="-230707" eaLnBrk="0" fontAlgn="base" hangingPunct="0">
              <a:spcBef>
                <a:spcPct val="30000"/>
              </a:spcBef>
              <a:spcAft>
                <a:spcPct val="0"/>
              </a:spcAft>
              <a:defRPr sz="1200">
                <a:solidFill>
                  <a:schemeClr val="tx1"/>
                </a:solidFill>
                <a:latin typeface="Arial" charset="0"/>
              </a:defRPr>
            </a:lvl7pPr>
            <a:lvl8pPr marL="3460591" indent="-230707" eaLnBrk="0" fontAlgn="base" hangingPunct="0">
              <a:spcBef>
                <a:spcPct val="30000"/>
              </a:spcBef>
              <a:spcAft>
                <a:spcPct val="0"/>
              </a:spcAft>
              <a:defRPr sz="1200">
                <a:solidFill>
                  <a:schemeClr val="tx1"/>
                </a:solidFill>
                <a:latin typeface="Arial" charset="0"/>
              </a:defRPr>
            </a:lvl8pPr>
            <a:lvl9pPr marL="3922004" indent="-2307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3DAD0F-F5ED-42D5-8774-53A91ADE0338}" type="slidenum">
              <a:rPr lang="en-US" altLang="en-US">
                <a:solidFill>
                  <a:prstClr val="black"/>
                </a:solidFill>
              </a:rPr>
              <a:pPr eaLnBrk="1" hangingPunct="1">
                <a:spcBef>
                  <a:spcPct val="0"/>
                </a:spcBef>
              </a:pPr>
              <a:t>4</a:t>
            </a:fld>
            <a:endParaRPr lang="en-US" altLang="en-US" dirty="0">
              <a:solidFill>
                <a:prstClr val="black"/>
              </a:solidFill>
            </a:endParaRPr>
          </a:p>
        </p:txBody>
      </p:sp>
    </p:spTree>
    <p:extLst>
      <p:ext uri="{BB962C8B-B14F-4D97-AF65-F5344CB8AC3E}">
        <p14:creationId xmlns:p14="http://schemas.microsoft.com/office/powerpoint/2010/main" val="1629812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560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04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lang="en-US"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92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3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73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93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2" name="Google Shape;15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34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45" name="Google Shape;145;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93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p:nvPr/>
        </p:nvSpPr>
        <p:spPr>
          <a:xfrm>
            <a:off x="0" y="0"/>
            <a:ext cx="2045368" cy="20727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7;p2"/>
          <p:cNvSpPr/>
          <p:nvPr/>
        </p:nvSpPr>
        <p:spPr>
          <a:xfrm>
            <a:off x="7998692" y="5587941"/>
            <a:ext cx="1012304" cy="11335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685800" y="4830538"/>
            <a:ext cx="7772400" cy="46634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2D4E6B"/>
              </a:buClr>
              <a:buSzPts val="2800"/>
              <a:buFont typeface="Calibri"/>
              <a:buNone/>
              <a:defRPr sz="2800">
                <a:solidFill>
                  <a:srgbClr val="2D4E6B"/>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143000" y="5384419"/>
            <a:ext cx="6858000" cy="46634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3F3F3F"/>
              </a:buClr>
              <a:buSzPts val="2400"/>
              <a:buNone/>
              <a:defRPr sz="2400">
                <a:solidFill>
                  <a:srgbClr val="3F3F3F"/>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2D4E6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21" name="Google Shape;21;p2" descr="The Great Seal of the State of Nevada &quot;All for our Country&quot;"/>
          <p:cNvPicPr preferRelativeResize="0"/>
          <p:nvPr/>
        </p:nvPicPr>
        <p:blipFill rotWithShape="1">
          <a:blip r:embed="rId2">
            <a:alphaModFix/>
          </a:blip>
          <a:srcRect/>
          <a:stretch/>
        </p:blipFill>
        <p:spPr>
          <a:xfrm>
            <a:off x="3752779" y="480070"/>
            <a:ext cx="1638443" cy="1592718"/>
          </a:xfrm>
          <a:prstGeom prst="rect">
            <a:avLst/>
          </a:prstGeom>
          <a:noFill/>
          <a:ln>
            <a:noFill/>
          </a:ln>
        </p:spPr>
      </p:pic>
      <p:sp>
        <p:nvSpPr>
          <p:cNvPr id="22" name="Google Shape;22;p2"/>
          <p:cNvSpPr txBox="1"/>
          <p:nvPr/>
        </p:nvSpPr>
        <p:spPr>
          <a:xfrm>
            <a:off x="0" y="2635560"/>
            <a:ext cx="9144000" cy="13685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D4E6B"/>
              </a:buClr>
              <a:buSzPts val="4800"/>
              <a:buFont typeface="Calibri"/>
              <a:buNone/>
            </a:pPr>
            <a:r>
              <a:rPr lang="en-US" sz="4800" b="0" i="0" u="none" strike="noStrike" cap="none" dirty="0">
                <a:solidFill>
                  <a:srgbClr val="2D4E6B"/>
                </a:solidFill>
                <a:latin typeface="Calibri"/>
                <a:ea typeface="Calibri"/>
                <a:cs typeface="Calibri"/>
                <a:sym typeface="Calibri"/>
              </a:rPr>
              <a:t>Department of Health and </a:t>
            </a:r>
            <a:br>
              <a:rPr lang="en-US" sz="4800" b="0" i="0" u="none" strike="noStrike" cap="none" dirty="0">
                <a:solidFill>
                  <a:srgbClr val="2D4E6B"/>
                </a:solidFill>
                <a:latin typeface="Calibri"/>
                <a:ea typeface="Calibri"/>
                <a:cs typeface="Calibri"/>
                <a:sym typeface="Calibri"/>
              </a:rPr>
            </a:br>
            <a:r>
              <a:rPr lang="en-US" sz="4800" b="0" i="0" u="none" strike="noStrike" cap="none" dirty="0">
                <a:solidFill>
                  <a:srgbClr val="2D4E6B"/>
                </a:solidFill>
                <a:latin typeface="Calibri"/>
                <a:ea typeface="Calibri"/>
                <a:cs typeface="Calibri"/>
                <a:sym typeface="Calibri"/>
              </a:rPr>
              <a:t>Human Services</a:t>
            </a:r>
            <a:endParaRPr dirty="0"/>
          </a:p>
        </p:txBody>
      </p:sp>
      <p:sp>
        <p:nvSpPr>
          <p:cNvPr id="23" name="Google Shape;23;p2"/>
          <p:cNvSpPr txBox="1"/>
          <p:nvPr/>
        </p:nvSpPr>
        <p:spPr>
          <a:xfrm>
            <a:off x="0" y="1270059"/>
            <a:ext cx="9144000" cy="13685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D4E6B"/>
              </a:buClr>
              <a:buSzPts val="3200"/>
              <a:buFont typeface="Calibri"/>
              <a:buNone/>
            </a:pPr>
            <a:r>
              <a:rPr lang="en-US" sz="3200" b="0" i="0" u="none" strike="noStrike" cap="none" dirty="0">
                <a:solidFill>
                  <a:srgbClr val="2D4E6B"/>
                </a:solidFill>
                <a:latin typeface="Calibri"/>
                <a:ea typeface="Calibri"/>
                <a:cs typeface="Calibri"/>
                <a:sym typeface="Calibri"/>
              </a:rPr>
              <a:t>State of Nevada</a:t>
            </a:r>
            <a:endParaRPr dirty="0"/>
          </a:p>
        </p:txBody>
      </p:sp>
      <p:cxnSp>
        <p:nvCxnSpPr>
          <p:cNvPr id="24" name="Google Shape;24;p2"/>
          <p:cNvCxnSpPr/>
          <p:nvPr/>
        </p:nvCxnSpPr>
        <p:spPr>
          <a:xfrm>
            <a:off x="1145309" y="4099227"/>
            <a:ext cx="6853383" cy="0"/>
          </a:xfrm>
          <a:prstGeom prst="straightConnector1">
            <a:avLst/>
          </a:prstGeom>
          <a:noFill/>
          <a:ln w="25400" cap="sq" cmpd="sng">
            <a:solidFill>
              <a:srgbClr val="1E4E79"/>
            </a:solidFill>
            <a:prstDash val="solid"/>
            <a:miter lim="800000"/>
            <a:headEnd type="diamond" w="med" len="med"/>
            <a:tailEnd type="diamond" w="med" len="med"/>
          </a:ln>
        </p:spPr>
      </p:cxnSp>
      <p:grpSp>
        <p:nvGrpSpPr>
          <p:cNvPr id="25" name="Google Shape;25;p2"/>
          <p:cNvGrpSpPr/>
          <p:nvPr/>
        </p:nvGrpSpPr>
        <p:grpSpPr>
          <a:xfrm>
            <a:off x="902547" y="915697"/>
            <a:ext cx="7338906" cy="717126"/>
            <a:chOff x="1764437" y="915697"/>
            <a:chExt cx="8664719" cy="717126"/>
          </a:xfrm>
        </p:grpSpPr>
        <p:sp>
          <p:nvSpPr>
            <p:cNvPr id="26" name="Google Shape;26;p2"/>
            <p:cNvSpPr txBox="1"/>
            <p:nvPr/>
          </p:nvSpPr>
          <p:spPr>
            <a:xfrm>
              <a:off x="1764437" y="920035"/>
              <a:ext cx="1809751" cy="712788"/>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2D4E6B"/>
                </a:buClr>
                <a:buSzPts val="1600"/>
                <a:buFont typeface="Calibri"/>
                <a:buNone/>
              </a:pPr>
              <a:r>
                <a:rPr lang="en-US" sz="1600" b="1" i="0" u="none" strike="noStrike" cap="none" dirty="0">
                  <a:solidFill>
                    <a:srgbClr val="2D4E6B"/>
                  </a:solidFill>
                  <a:latin typeface="Calibri"/>
                  <a:ea typeface="Calibri"/>
                  <a:cs typeface="Calibri"/>
                  <a:sym typeface="Calibri"/>
                </a:rPr>
                <a:t>Steve Sisolak</a:t>
              </a:r>
              <a:endParaRPr sz="1600" b="1" i="0" u="none" strike="noStrike" cap="none" dirty="0">
                <a:solidFill>
                  <a:srgbClr val="2D4E6B"/>
                </a:solidFill>
                <a:latin typeface="Calibri"/>
                <a:ea typeface="Calibri"/>
                <a:cs typeface="Calibri"/>
                <a:sym typeface="Calibri"/>
              </a:endParaRPr>
            </a:p>
            <a:p>
              <a:pPr marL="0" marR="0" lvl="0" indent="0" algn="ctr" rtl="0">
                <a:lnSpc>
                  <a:spcPct val="100000"/>
                </a:lnSpc>
                <a:spcBef>
                  <a:spcPts val="0"/>
                </a:spcBef>
                <a:spcAft>
                  <a:spcPts val="0"/>
                </a:spcAft>
                <a:buClr>
                  <a:srgbClr val="2D4E6B"/>
                </a:buClr>
                <a:buSzPts val="1600"/>
                <a:buFont typeface="Calibri"/>
                <a:buNone/>
              </a:pPr>
              <a:r>
                <a:rPr lang="en-US" sz="1600" b="1" i="1" u="none" strike="noStrike" cap="none" dirty="0">
                  <a:solidFill>
                    <a:srgbClr val="2D4E6B"/>
                  </a:solidFill>
                  <a:latin typeface="Calibri"/>
                  <a:ea typeface="Calibri"/>
                  <a:cs typeface="Calibri"/>
                  <a:sym typeface="Calibri"/>
                </a:rPr>
                <a:t>Governor</a:t>
              </a:r>
              <a:endParaRPr sz="1800" b="0" i="1" u="none" strike="noStrike" cap="none" dirty="0">
                <a:solidFill>
                  <a:srgbClr val="2D4E6B"/>
                </a:solidFill>
                <a:latin typeface="Calibri"/>
                <a:ea typeface="Calibri"/>
                <a:cs typeface="Calibri"/>
                <a:sym typeface="Calibri"/>
              </a:endParaRPr>
            </a:p>
          </p:txBody>
        </p:sp>
        <p:sp>
          <p:nvSpPr>
            <p:cNvPr id="27" name="Google Shape;27;p2"/>
            <p:cNvSpPr txBox="1"/>
            <p:nvPr/>
          </p:nvSpPr>
          <p:spPr>
            <a:xfrm>
              <a:off x="8617817" y="915697"/>
              <a:ext cx="1811339" cy="712788"/>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2D4E6B"/>
                </a:buClr>
                <a:buSzPts val="1600"/>
                <a:buFont typeface="Calibri"/>
                <a:buNone/>
              </a:pPr>
              <a:r>
                <a:rPr lang="en-US" sz="1600" b="1" i="0" u="none" strike="noStrike" cap="none" dirty="0">
                  <a:solidFill>
                    <a:srgbClr val="2D4E6B"/>
                  </a:solidFill>
                  <a:latin typeface="Calibri"/>
                  <a:ea typeface="Calibri"/>
                  <a:cs typeface="Calibri"/>
                  <a:sym typeface="Calibri"/>
                </a:rPr>
                <a:t>Richard Whitley</a:t>
              </a:r>
              <a:endParaRPr dirty="0"/>
            </a:p>
            <a:p>
              <a:pPr marL="0" marR="0" lvl="0" indent="0" algn="ctr" rtl="0">
                <a:lnSpc>
                  <a:spcPct val="100000"/>
                </a:lnSpc>
                <a:spcBef>
                  <a:spcPts val="0"/>
                </a:spcBef>
                <a:spcAft>
                  <a:spcPts val="0"/>
                </a:spcAft>
                <a:buClr>
                  <a:srgbClr val="2D4E6B"/>
                </a:buClr>
                <a:buSzPts val="1600"/>
                <a:buFont typeface="Calibri"/>
                <a:buNone/>
              </a:pPr>
              <a:r>
                <a:rPr lang="en-US" sz="1600" b="1" i="1" u="none" strike="noStrike" cap="none" dirty="0">
                  <a:solidFill>
                    <a:srgbClr val="2D4E6B"/>
                  </a:solidFill>
                  <a:latin typeface="Calibri"/>
                  <a:ea typeface="Calibri"/>
                  <a:cs typeface="Calibri"/>
                  <a:sym typeface="Calibri"/>
                </a:rPr>
                <a:t>Director</a:t>
              </a:r>
              <a:endParaRPr sz="1800" b="0" i="1" u="none" strike="noStrike" cap="none" dirty="0">
                <a:solidFill>
                  <a:srgbClr val="2D4E6B"/>
                </a:solidFill>
                <a:latin typeface="Calibri"/>
                <a:ea typeface="Calibri"/>
                <a:cs typeface="Calibri"/>
                <a:sym typeface="Calibri"/>
              </a:endParaRPr>
            </a:p>
          </p:txBody>
        </p:sp>
      </p:grpSp>
      <p:sp>
        <p:nvSpPr>
          <p:cNvPr id="28" name="Google Shape;28;p2"/>
          <p:cNvSpPr txBox="1">
            <a:spLocks noGrp="1"/>
          </p:cNvSpPr>
          <p:nvPr>
            <p:ph type="body" idx="2"/>
          </p:nvPr>
        </p:nvSpPr>
        <p:spPr>
          <a:xfrm>
            <a:off x="685800" y="4276658"/>
            <a:ext cx="7772400" cy="46634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2D4E6B"/>
              </a:buClr>
              <a:buSzPts val="3200"/>
              <a:buNone/>
              <a:defRPr sz="3200">
                <a:solidFill>
                  <a:srgbClr val="2D4E6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2" descr="Department of Health and Human Services logo &quot;DHHS&quot;"/>
          <p:cNvPicPr preferRelativeResize="0"/>
          <p:nvPr/>
        </p:nvPicPr>
        <p:blipFill rotWithShape="1">
          <a:blip r:embed="rId3">
            <a:alphaModFix/>
          </a:blip>
          <a:srcRect/>
          <a:stretch/>
        </p:blipFill>
        <p:spPr>
          <a:xfrm>
            <a:off x="7572895" y="4901153"/>
            <a:ext cx="1331869" cy="1789077"/>
          </a:xfrm>
          <a:prstGeom prst="rect">
            <a:avLst/>
          </a:prstGeom>
          <a:noFill/>
          <a:ln>
            <a:noFill/>
          </a:ln>
        </p:spPr>
      </p:pic>
      <p:sp>
        <p:nvSpPr>
          <p:cNvPr id="30" name="Google Shape;30;p2"/>
          <p:cNvSpPr txBox="1"/>
          <p:nvPr/>
        </p:nvSpPr>
        <p:spPr>
          <a:xfrm>
            <a:off x="2514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D4E6B"/>
              </a:buClr>
              <a:buSzPts val="1400"/>
              <a:buFont typeface="Calibri"/>
              <a:buNone/>
            </a:pPr>
            <a:r>
              <a:rPr lang="en-US" sz="1400" b="0" i="1" u="none" strike="noStrike" cap="none" dirty="0">
                <a:solidFill>
                  <a:srgbClr val="2D4E6B"/>
                </a:solidFill>
                <a:latin typeface="Calibri"/>
                <a:ea typeface="Calibri"/>
                <a:cs typeface="Calibri"/>
                <a:sym typeface="Calibri"/>
              </a:rPr>
              <a:t>Helping people.  It’s who we are and what we do.</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D4E6B"/>
              </a:buClr>
              <a:buSzPts val="3200"/>
              <a:buFont typeface="Calibri"/>
              <a:buNone/>
              <a:defRPr sz="3200">
                <a:solidFill>
                  <a:srgbClr val="2D4E6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7" name="Google Shape;87;p1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1"/>
        <p:cNvGrpSpPr/>
        <p:nvPr/>
      </p:nvGrpSpPr>
      <p:grpSpPr>
        <a:xfrm>
          <a:off x="0" y="0"/>
          <a:ext cx="0" cy="0"/>
          <a:chOff x="0" y="0"/>
          <a:chExt cx="0" cy="0"/>
        </a:xfrm>
      </p:grpSpPr>
      <p:sp>
        <p:nvSpPr>
          <p:cNvPr id="32" name="Google Shape;32;p3"/>
          <p:cNvSpPr txBox="1">
            <a:spLocks noGrp="1"/>
          </p:cNvSpPr>
          <p:nvPr>
            <p:ph type="body" idx="1"/>
          </p:nvPr>
        </p:nvSpPr>
        <p:spPr>
          <a:xfrm>
            <a:off x="628650" y="1460498"/>
            <a:ext cx="7886700" cy="526097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Font typeface="Calibri"/>
              <a:buAutoNum type="arabicPeriod"/>
              <a:defRPr/>
            </a:lvl1pPr>
            <a:lvl2pPr marL="914400" lvl="1" indent="-381000" algn="l">
              <a:lnSpc>
                <a:spcPct val="90000"/>
              </a:lnSpc>
              <a:spcBef>
                <a:spcPts val="500"/>
              </a:spcBef>
              <a:spcAft>
                <a:spcPts val="0"/>
              </a:spcAft>
              <a:buClr>
                <a:schemeClr val="dk1"/>
              </a:buClr>
              <a:buSzPts val="2400"/>
              <a:buFont typeface="Calibri"/>
              <a:buAutoNum type="arabicPeriod"/>
              <a:defRPr/>
            </a:lvl2pPr>
            <a:lvl3pPr marL="1371600" lvl="2" indent="-355600" algn="l">
              <a:lnSpc>
                <a:spcPct val="90000"/>
              </a:lnSpc>
              <a:spcBef>
                <a:spcPts val="500"/>
              </a:spcBef>
              <a:spcAft>
                <a:spcPts val="0"/>
              </a:spcAft>
              <a:buClr>
                <a:schemeClr val="dk1"/>
              </a:buClr>
              <a:buSzPts val="2000"/>
              <a:buFont typeface="Calibri"/>
              <a:buAutoNum type="arabicPeriod"/>
              <a:defRPr/>
            </a:lvl3pPr>
            <a:lvl4pPr marL="1828800" lvl="3" indent="-342900" algn="l">
              <a:lnSpc>
                <a:spcPct val="90000"/>
              </a:lnSpc>
              <a:spcBef>
                <a:spcPts val="500"/>
              </a:spcBef>
              <a:spcAft>
                <a:spcPts val="0"/>
              </a:spcAft>
              <a:buClr>
                <a:schemeClr val="dk1"/>
              </a:buClr>
              <a:buSzPts val="18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4" name="Google Shape;34;p3"/>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D4E6B"/>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D4E6B"/>
              </a:buClr>
              <a:buSzPts val="4800"/>
              <a:buFont typeface="Calibri"/>
              <a:buNone/>
              <a:defRPr>
                <a:solidFill>
                  <a:srgbClr val="2D4E6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628650" y="1460498"/>
            <a:ext cx="7886700" cy="526097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91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D4E6B"/>
              </a:buClr>
              <a:buSzPts val="6000"/>
              <a:buFont typeface="Calibri"/>
              <a:buNone/>
              <a:defRPr sz="6000">
                <a:solidFill>
                  <a:srgbClr val="2D4E6B"/>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2400"/>
              <a:buNone/>
              <a:defRPr sz="2400">
                <a:solidFill>
                  <a:srgbClr val="3F3F3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i="0" u="none" strike="noStrike" cap="none">
                <a:solidFill>
                  <a:srgbClr val="2D4E6B"/>
                </a:solidFill>
                <a:latin typeface="Calibri"/>
                <a:ea typeface="Calibri"/>
                <a:cs typeface="Calibri"/>
                <a:sym typeface="Calibri"/>
              </a:defRPr>
            </a:lvl1pPr>
            <a:lvl2pPr marL="0" lvl="1" indent="0" algn="r">
              <a:spcBef>
                <a:spcPts val="0"/>
              </a:spcBef>
              <a:buNone/>
              <a:defRPr sz="1600" b="0" i="0" u="none" strike="noStrike" cap="none">
                <a:solidFill>
                  <a:srgbClr val="2D4E6B"/>
                </a:solidFill>
                <a:latin typeface="Calibri"/>
                <a:ea typeface="Calibri"/>
                <a:cs typeface="Calibri"/>
                <a:sym typeface="Calibri"/>
              </a:defRPr>
            </a:lvl2pPr>
            <a:lvl3pPr marL="0" lvl="2" indent="0" algn="r">
              <a:spcBef>
                <a:spcPts val="0"/>
              </a:spcBef>
              <a:buNone/>
              <a:defRPr sz="1600" b="0" i="0" u="none" strike="noStrike" cap="none">
                <a:solidFill>
                  <a:srgbClr val="2D4E6B"/>
                </a:solidFill>
                <a:latin typeface="Calibri"/>
                <a:ea typeface="Calibri"/>
                <a:cs typeface="Calibri"/>
                <a:sym typeface="Calibri"/>
              </a:defRPr>
            </a:lvl3pPr>
            <a:lvl4pPr marL="0" lvl="3" indent="0" algn="r">
              <a:spcBef>
                <a:spcPts val="0"/>
              </a:spcBef>
              <a:buNone/>
              <a:defRPr sz="1600" b="0" i="0" u="none" strike="noStrike" cap="none">
                <a:solidFill>
                  <a:srgbClr val="2D4E6B"/>
                </a:solidFill>
                <a:latin typeface="Calibri"/>
                <a:ea typeface="Calibri"/>
                <a:cs typeface="Calibri"/>
                <a:sym typeface="Calibri"/>
              </a:defRPr>
            </a:lvl4pPr>
            <a:lvl5pPr marL="0" lvl="4" indent="0" algn="r">
              <a:spcBef>
                <a:spcPts val="0"/>
              </a:spcBef>
              <a:buNone/>
              <a:defRPr sz="1600" b="0" i="0" u="none" strike="noStrike" cap="none">
                <a:solidFill>
                  <a:srgbClr val="2D4E6B"/>
                </a:solidFill>
                <a:latin typeface="Calibri"/>
                <a:ea typeface="Calibri"/>
                <a:cs typeface="Calibri"/>
                <a:sym typeface="Calibri"/>
              </a:defRPr>
            </a:lvl5pPr>
            <a:lvl6pPr marL="0" lvl="5" indent="0" algn="r">
              <a:spcBef>
                <a:spcPts val="0"/>
              </a:spcBef>
              <a:buNone/>
              <a:defRPr sz="1600" b="0" i="0" u="none" strike="noStrike" cap="none">
                <a:solidFill>
                  <a:srgbClr val="2D4E6B"/>
                </a:solidFill>
                <a:latin typeface="Calibri"/>
                <a:ea typeface="Calibri"/>
                <a:cs typeface="Calibri"/>
                <a:sym typeface="Calibri"/>
              </a:defRPr>
            </a:lvl6pPr>
            <a:lvl7pPr marL="0" lvl="6" indent="0" algn="r">
              <a:spcBef>
                <a:spcPts val="0"/>
              </a:spcBef>
              <a:buNone/>
              <a:defRPr sz="1600" b="0" i="0" u="none" strike="noStrike" cap="none">
                <a:solidFill>
                  <a:srgbClr val="2D4E6B"/>
                </a:solidFill>
                <a:latin typeface="Calibri"/>
                <a:ea typeface="Calibri"/>
                <a:cs typeface="Calibri"/>
                <a:sym typeface="Calibri"/>
              </a:defRPr>
            </a:lvl7pPr>
            <a:lvl8pPr marL="0" lvl="7" indent="0" algn="r">
              <a:spcBef>
                <a:spcPts val="0"/>
              </a:spcBef>
              <a:buNone/>
              <a:defRPr sz="1600" b="0" i="0" u="none" strike="noStrike" cap="none">
                <a:solidFill>
                  <a:srgbClr val="2D4E6B"/>
                </a:solidFill>
                <a:latin typeface="Calibri"/>
                <a:ea typeface="Calibri"/>
                <a:cs typeface="Calibri"/>
                <a:sym typeface="Calibri"/>
              </a:defRPr>
            </a:lvl8pPr>
            <a:lvl9pPr marL="0" lvl="8" indent="0" algn="r">
              <a:spcBef>
                <a:spcPts val="0"/>
              </a:spcBef>
              <a:buNone/>
              <a:defRPr sz="1600" b="0" i="0" u="none" strike="noStrike" cap="none">
                <a:solidFill>
                  <a:srgbClr val="2D4E6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D4E6B"/>
              </a:buClr>
              <a:buSzPts val="4800"/>
              <a:buFont typeface="Calibri"/>
              <a:buNone/>
              <a:defRPr>
                <a:solidFill>
                  <a:srgbClr val="2D4E6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28650" y="1447800"/>
            <a:ext cx="3886200" cy="52736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4629150" y="1447800"/>
            <a:ext cx="3886200" cy="52736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D4E6B"/>
              </a:buClr>
              <a:buSzPts val="4800"/>
              <a:buFont typeface="Calibri"/>
              <a:buNone/>
              <a:defRPr>
                <a:solidFill>
                  <a:srgbClr val="2D4E6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estions?">
  <p:cSld name="Questions?">
    <p:spTree>
      <p:nvGrpSpPr>
        <p:cNvPr id="1" name="Shape 51"/>
        <p:cNvGrpSpPr/>
        <p:nvPr/>
      </p:nvGrpSpPr>
      <p:grpSpPr>
        <a:xfrm>
          <a:off x="0" y="0"/>
          <a:ext cx="0" cy="0"/>
          <a:chOff x="0" y="0"/>
          <a:chExt cx="0" cy="0"/>
        </a:xfrm>
      </p:grpSpPr>
      <p:sp>
        <p:nvSpPr>
          <p:cNvPr id="52" name="Google Shape;52;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i="0" u="none" strike="noStrike" cap="none">
                <a:solidFill>
                  <a:srgbClr val="2D4E6B"/>
                </a:solidFill>
                <a:latin typeface="Calibri"/>
                <a:ea typeface="Calibri"/>
                <a:cs typeface="Calibri"/>
                <a:sym typeface="Calibri"/>
              </a:defRPr>
            </a:lvl1pPr>
            <a:lvl2pPr marL="0" lvl="1" indent="0" algn="r">
              <a:spcBef>
                <a:spcPts val="0"/>
              </a:spcBef>
              <a:buNone/>
              <a:defRPr sz="1600" b="0" i="0" u="none" strike="noStrike" cap="none">
                <a:solidFill>
                  <a:srgbClr val="2D4E6B"/>
                </a:solidFill>
                <a:latin typeface="Calibri"/>
                <a:ea typeface="Calibri"/>
                <a:cs typeface="Calibri"/>
                <a:sym typeface="Calibri"/>
              </a:defRPr>
            </a:lvl2pPr>
            <a:lvl3pPr marL="0" lvl="2" indent="0" algn="r">
              <a:spcBef>
                <a:spcPts val="0"/>
              </a:spcBef>
              <a:buNone/>
              <a:defRPr sz="1600" b="0" i="0" u="none" strike="noStrike" cap="none">
                <a:solidFill>
                  <a:srgbClr val="2D4E6B"/>
                </a:solidFill>
                <a:latin typeface="Calibri"/>
                <a:ea typeface="Calibri"/>
                <a:cs typeface="Calibri"/>
                <a:sym typeface="Calibri"/>
              </a:defRPr>
            </a:lvl3pPr>
            <a:lvl4pPr marL="0" lvl="3" indent="0" algn="r">
              <a:spcBef>
                <a:spcPts val="0"/>
              </a:spcBef>
              <a:buNone/>
              <a:defRPr sz="1600" b="0" i="0" u="none" strike="noStrike" cap="none">
                <a:solidFill>
                  <a:srgbClr val="2D4E6B"/>
                </a:solidFill>
                <a:latin typeface="Calibri"/>
                <a:ea typeface="Calibri"/>
                <a:cs typeface="Calibri"/>
                <a:sym typeface="Calibri"/>
              </a:defRPr>
            </a:lvl4pPr>
            <a:lvl5pPr marL="0" lvl="4" indent="0" algn="r">
              <a:spcBef>
                <a:spcPts val="0"/>
              </a:spcBef>
              <a:buNone/>
              <a:defRPr sz="1600" b="0" i="0" u="none" strike="noStrike" cap="none">
                <a:solidFill>
                  <a:srgbClr val="2D4E6B"/>
                </a:solidFill>
                <a:latin typeface="Calibri"/>
                <a:ea typeface="Calibri"/>
                <a:cs typeface="Calibri"/>
                <a:sym typeface="Calibri"/>
              </a:defRPr>
            </a:lvl5pPr>
            <a:lvl6pPr marL="0" lvl="5" indent="0" algn="r">
              <a:spcBef>
                <a:spcPts val="0"/>
              </a:spcBef>
              <a:buNone/>
              <a:defRPr sz="1600" b="0" i="0" u="none" strike="noStrike" cap="none">
                <a:solidFill>
                  <a:srgbClr val="2D4E6B"/>
                </a:solidFill>
                <a:latin typeface="Calibri"/>
                <a:ea typeface="Calibri"/>
                <a:cs typeface="Calibri"/>
                <a:sym typeface="Calibri"/>
              </a:defRPr>
            </a:lvl6pPr>
            <a:lvl7pPr marL="0" lvl="6" indent="0" algn="r">
              <a:spcBef>
                <a:spcPts val="0"/>
              </a:spcBef>
              <a:buNone/>
              <a:defRPr sz="1600" b="0" i="0" u="none" strike="noStrike" cap="none">
                <a:solidFill>
                  <a:srgbClr val="2D4E6B"/>
                </a:solidFill>
                <a:latin typeface="Calibri"/>
                <a:ea typeface="Calibri"/>
                <a:cs typeface="Calibri"/>
                <a:sym typeface="Calibri"/>
              </a:defRPr>
            </a:lvl7pPr>
            <a:lvl8pPr marL="0" lvl="7" indent="0" algn="r">
              <a:spcBef>
                <a:spcPts val="0"/>
              </a:spcBef>
              <a:buNone/>
              <a:defRPr sz="1600" b="0" i="0" u="none" strike="noStrike" cap="none">
                <a:solidFill>
                  <a:srgbClr val="2D4E6B"/>
                </a:solidFill>
                <a:latin typeface="Calibri"/>
                <a:ea typeface="Calibri"/>
                <a:cs typeface="Calibri"/>
                <a:sym typeface="Calibri"/>
              </a:defRPr>
            </a:lvl8pPr>
            <a:lvl9pPr marL="0" lvl="8" indent="0" algn="r">
              <a:spcBef>
                <a:spcPts val="0"/>
              </a:spcBef>
              <a:buNone/>
              <a:defRPr sz="1600" b="0" i="0" u="none" strike="noStrike" cap="none">
                <a:solidFill>
                  <a:srgbClr val="2D4E6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53" name="Google Shape;53;p8"/>
          <p:cNvSpPr txBox="1">
            <a:spLocks noGrp="1"/>
          </p:cNvSpPr>
          <p:nvPr>
            <p:ph type="title"/>
          </p:nvPr>
        </p:nvSpPr>
        <p:spPr>
          <a:xfrm>
            <a:off x="384983" y="1865247"/>
            <a:ext cx="8374034" cy="312750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1F4E79"/>
              </a:buClr>
              <a:buSzPts val="11600"/>
              <a:buFont typeface="Calibri"/>
              <a:buNone/>
              <a:defRPr sz="11600">
                <a:solidFill>
                  <a:srgbClr val="1F4E7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act Information">
  <p:cSld name="Contact Information">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i="0" u="none" strike="noStrike" cap="none">
                <a:solidFill>
                  <a:srgbClr val="2D4E6B"/>
                </a:solidFill>
                <a:latin typeface="Calibri"/>
                <a:ea typeface="Calibri"/>
                <a:cs typeface="Calibri"/>
                <a:sym typeface="Calibri"/>
              </a:defRPr>
            </a:lvl1pPr>
            <a:lvl2pPr marL="0" lvl="1" indent="0" algn="r">
              <a:spcBef>
                <a:spcPts val="0"/>
              </a:spcBef>
              <a:buNone/>
              <a:defRPr sz="1600" b="0" i="0" u="none" strike="noStrike" cap="none">
                <a:solidFill>
                  <a:srgbClr val="2D4E6B"/>
                </a:solidFill>
                <a:latin typeface="Calibri"/>
                <a:ea typeface="Calibri"/>
                <a:cs typeface="Calibri"/>
                <a:sym typeface="Calibri"/>
              </a:defRPr>
            </a:lvl2pPr>
            <a:lvl3pPr marL="0" lvl="2" indent="0" algn="r">
              <a:spcBef>
                <a:spcPts val="0"/>
              </a:spcBef>
              <a:buNone/>
              <a:defRPr sz="1600" b="0" i="0" u="none" strike="noStrike" cap="none">
                <a:solidFill>
                  <a:srgbClr val="2D4E6B"/>
                </a:solidFill>
                <a:latin typeface="Calibri"/>
                <a:ea typeface="Calibri"/>
                <a:cs typeface="Calibri"/>
                <a:sym typeface="Calibri"/>
              </a:defRPr>
            </a:lvl3pPr>
            <a:lvl4pPr marL="0" lvl="3" indent="0" algn="r">
              <a:spcBef>
                <a:spcPts val="0"/>
              </a:spcBef>
              <a:buNone/>
              <a:defRPr sz="1600" b="0" i="0" u="none" strike="noStrike" cap="none">
                <a:solidFill>
                  <a:srgbClr val="2D4E6B"/>
                </a:solidFill>
                <a:latin typeface="Calibri"/>
                <a:ea typeface="Calibri"/>
                <a:cs typeface="Calibri"/>
                <a:sym typeface="Calibri"/>
              </a:defRPr>
            </a:lvl4pPr>
            <a:lvl5pPr marL="0" lvl="4" indent="0" algn="r">
              <a:spcBef>
                <a:spcPts val="0"/>
              </a:spcBef>
              <a:buNone/>
              <a:defRPr sz="1600" b="0" i="0" u="none" strike="noStrike" cap="none">
                <a:solidFill>
                  <a:srgbClr val="2D4E6B"/>
                </a:solidFill>
                <a:latin typeface="Calibri"/>
                <a:ea typeface="Calibri"/>
                <a:cs typeface="Calibri"/>
                <a:sym typeface="Calibri"/>
              </a:defRPr>
            </a:lvl5pPr>
            <a:lvl6pPr marL="0" lvl="5" indent="0" algn="r">
              <a:spcBef>
                <a:spcPts val="0"/>
              </a:spcBef>
              <a:buNone/>
              <a:defRPr sz="1600" b="0" i="0" u="none" strike="noStrike" cap="none">
                <a:solidFill>
                  <a:srgbClr val="2D4E6B"/>
                </a:solidFill>
                <a:latin typeface="Calibri"/>
                <a:ea typeface="Calibri"/>
                <a:cs typeface="Calibri"/>
                <a:sym typeface="Calibri"/>
              </a:defRPr>
            </a:lvl6pPr>
            <a:lvl7pPr marL="0" lvl="6" indent="0" algn="r">
              <a:spcBef>
                <a:spcPts val="0"/>
              </a:spcBef>
              <a:buNone/>
              <a:defRPr sz="1600" b="0" i="0" u="none" strike="noStrike" cap="none">
                <a:solidFill>
                  <a:srgbClr val="2D4E6B"/>
                </a:solidFill>
                <a:latin typeface="Calibri"/>
                <a:ea typeface="Calibri"/>
                <a:cs typeface="Calibri"/>
                <a:sym typeface="Calibri"/>
              </a:defRPr>
            </a:lvl7pPr>
            <a:lvl8pPr marL="0" lvl="7" indent="0" algn="r">
              <a:spcBef>
                <a:spcPts val="0"/>
              </a:spcBef>
              <a:buNone/>
              <a:defRPr sz="1600" b="0" i="0" u="none" strike="noStrike" cap="none">
                <a:solidFill>
                  <a:srgbClr val="2D4E6B"/>
                </a:solidFill>
                <a:latin typeface="Calibri"/>
                <a:ea typeface="Calibri"/>
                <a:cs typeface="Calibri"/>
                <a:sym typeface="Calibri"/>
              </a:defRPr>
            </a:lvl8pPr>
            <a:lvl9pPr marL="0" lvl="8" indent="0" algn="r">
              <a:spcBef>
                <a:spcPts val="0"/>
              </a:spcBef>
              <a:buNone/>
              <a:defRPr sz="1600" b="0" i="0" u="none" strike="noStrike" cap="none">
                <a:solidFill>
                  <a:srgbClr val="2D4E6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56" name="Google Shape;56;p9"/>
          <p:cNvSpPr txBox="1">
            <a:spLocks noGrp="1"/>
          </p:cNvSpPr>
          <p:nvPr>
            <p:ph type="body" idx="1"/>
          </p:nvPr>
        </p:nvSpPr>
        <p:spPr>
          <a:xfrm>
            <a:off x="628650" y="1813548"/>
            <a:ext cx="3943350" cy="5476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2D4E6B"/>
              </a:buClr>
              <a:buSzPts val="4000"/>
              <a:buNone/>
              <a:defRPr sz="4000">
                <a:solidFill>
                  <a:srgbClr val="2D4E6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body" idx="2"/>
          </p:nvPr>
        </p:nvSpPr>
        <p:spPr>
          <a:xfrm>
            <a:off x="4572000" y="1813548"/>
            <a:ext cx="3943350" cy="5476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2D4E6B"/>
              </a:buClr>
              <a:buSzPts val="4000"/>
              <a:buNone/>
              <a:defRPr sz="4000">
                <a:solidFill>
                  <a:srgbClr val="2D4E6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body" idx="3"/>
          </p:nvPr>
        </p:nvSpPr>
        <p:spPr>
          <a:xfrm>
            <a:off x="628650" y="2376863"/>
            <a:ext cx="3943350" cy="53259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800"/>
              <a:buNone/>
              <a:defRPr>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body" idx="4"/>
          </p:nvPr>
        </p:nvSpPr>
        <p:spPr>
          <a:xfrm>
            <a:off x="4572000" y="2376863"/>
            <a:ext cx="3943350" cy="53259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800"/>
              <a:buNone/>
              <a:defRPr>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5"/>
          </p:nvPr>
        </p:nvSpPr>
        <p:spPr>
          <a:xfrm>
            <a:off x="628650" y="2924550"/>
            <a:ext cx="3943350" cy="53259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800"/>
              <a:buNone/>
              <a:defRPr>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
          <p:cNvSpPr txBox="1">
            <a:spLocks noGrp="1"/>
          </p:cNvSpPr>
          <p:nvPr>
            <p:ph type="body" idx="6"/>
          </p:nvPr>
        </p:nvSpPr>
        <p:spPr>
          <a:xfrm>
            <a:off x="4572000" y="2924550"/>
            <a:ext cx="3943350" cy="53259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800"/>
              <a:buNone/>
              <a:defRPr>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body" idx="7"/>
          </p:nvPr>
        </p:nvSpPr>
        <p:spPr>
          <a:xfrm>
            <a:off x="628650" y="3473235"/>
            <a:ext cx="3943350" cy="53259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800"/>
              <a:buNone/>
              <a:defRPr>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8"/>
          </p:nvPr>
        </p:nvSpPr>
        <p:spPr>
          <a:xfrm>
            <a:off x="4572000" y="3473235"/>
            <a:ext cx="3943350" cy="53259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800"/>
              <a:buNone/>
              <a:defRPr>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body" idx="9"/>
          </p:nvPr>
        </p:nvSpPr>
        <p:spPr>
          <a:xfrm>
            <a:off x="2600325" y="5383674"/>
            <a:ext cx="3943350" cy="53259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800"/>
              <a:buNone/>
              <a:defRPr>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D4E6B"/>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D4E6B"/>
              </a:buClr>
              <a:buSzPts val="4800"/>
              <a:buFont typeface="Calibri"/>
              <a:buNone/>
              <a:defRPr>
                <a:solidFill>
                  <a:srgbClr val="2D4E6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628651" y="1447800"/>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1"/>
          <p:cNvSpPr txBox="1">
            <a:spLocks noGrp="1"/>
          </p:cNvSpPr>
          <p:nvPr>
            <p:ph type="body" idx="2"/>
          </p:nvPr>
        </p:nvSpPr>
        <p:spPr>
          <a:xfrm>
            <a:off x="628651" y="2271712"/>
            <a:ext cx="3868340" cy="444976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3"/>
          </p:nvPr>
        </p:nvSpPr>
        <p:spPr>
          <a:xfrm>
            <a:off x="4627959" y="1447800"/>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11"/>
          <p:cNvSpPr txBox="1">
            <a:spLocks noGrp="1"/>
          </p:cNvSpPr>
          <p:nvPr>
            <p:ph type="body" idx="4"/>
          </p:nvPr>
        </p:nvSpPr>
        <p:spPr>
          <a:xfrm>
            <a:off x="4627959" y="2271712"/>
            <a:ext cx="3887391" cy="444976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3">
            <a:alphaModFix amt="20000"/>
          </a:blip>
          <a:srcRect l="19061" t="22044"/>
          <a:stretch/>
        </p:blipFill>
        <p:spPr>
          <a:xfrm>
            <a:off x="-1" y="0"/>
            <a:ext cx="1877831" cy="1758156"/>
          </a:xfrm>
          <a:prstGeom prst="rect">
            <a:avLst/>
          </a:prstGeom>
          <a:noFill/>
          <a:ln>
            <a:noFill/>
          </a:ln>
        </p:spPr>
      </p:pic>
      <p:sp>
        <p:nvSpPr>
          <p:cNvPr id="11" name="Google Shape;11;p1"/>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D4E6B"/>
              </a:buClr>
              <a:buSzPts val="4800"/>
              <a:buFont typeface="Calibri"/>
              <a:buNone/>
              <a:defRPr sz="4800" b="0" i="0" u="none" strike="noStrike" cap="none">
                <a:solidFill>
                  <a:srgbClr val="2D4E6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28650" y="1460498"/>
            <a:ext cx="7886700" cy="526097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1"/>
          <p:cNvPicPr preferRelativeResize="0"/>
          <p:nvPr/>
        </p:nvPicPr>
        <p:blipFill rotWithShape="1">
          <a:blip r:embed="rId14">
            <a:alphaModFix/>
          </a:blip>
          <a:srcRect/>
          <a:stretch/>
        </p:blipFill>
        <p:spPr>
          <a:xfrm>
            <a:off x="8140566" y="5663696"/>
            <a:ext cx="764198" cy="1026534"/>
          </a:xfrm>
          <a:prstGeom prst="rect">
            <a:avLst/>
          </a:prstGeom>
          <a:noFill/>
          <a:ln>
            <a:noFill/>
          </a:ln>
        </p:spPr>
      </p:pic>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2D4E6B"/>
                </a:solidFill>
                <a:latin typeface="Calibri"/>
                <a:ea typeface="Calibri"/>
                <a:cs typeface="Calibri"/>
                <a:sym typeface="Calibri"/>
              </a:defRPr>
            </a:lvl1pPr>
            <a:lvl2pPr marL="0" marR="0" lvl="1" indent="0" algn="r" rtl="0">
              <a:spcBef>
                <a:spcPts val="0"/>
              </a:spcBef>
              <a:buNone/>
              <a:defRPr sz="1600" b="0" i="0" u="none" strike="noStrike" cap="none">
                <a:solidFill>
                  <a:srgbClr val="2D4E6B"/>
                </a:solidFill>
                <a:latin typeface="Calibri"/>
                <a:ea typeface="Calibri"/>
                <a:cs typeface="Calibri"/>
                <a:sym typeface="Calibri"/>
              </a:defRPr>
            </a:lvl2pPr>
            <a:lvl3pPr marL="0" marR="0" lvl="2" indent="0" algn="r" rtl="0">
              <a:spcBef>
                <a:spcPts val="0"/>
              </a:spcBef>
              <a:buNone/>
              <a:defRPr sz="1600" b="0" i="0" u="none" strike="noStrike" cap="none">
                <a:solidFill>
                  <a:srgbClr val="2D4E6B"/>
                </a:solidFill>
                <a:latin typeface="Calibri"/>
                <a:ea typeface="Calibri"/>
                <a:cs typeface="Calibri"/>
                <a:sym typeface="Calibri"/>
              </a:defRPr>
            </a:lvl3pPr>
            <a:lvl4pPr marL="0" marR="0" lvl="3" indent="0" algn="r" rtl="0">
              <a:spcBef>
                <a:spcPts val="0"/>
              </a:spcBef>
              <a:buNone/>
              <a:defRPr sz="1600" b="0" i="0" u="none" strike="noStrike" cap="none">
                <a:solidFill>
                  <a:srgbClr val="2D4E6B"/>
                </a:solidFill>
                <a:latin typeface="Calibri"/>
                <a:ea typeface="Calibri"/>
                <a:cs typeface="Calibri"/>
                <a:sym typeface="Calibri"/>
              </a:defRPr>
            </a:lvl4pPr>
            <a:lvl5pPr marL="0" marR="0" lvl="4" indent="0" algn="r" rtl="0">
              <a:spcBef>
                <a:spcPts val="0"/>
              </a:spcBef>
              <a:buNone/>
              <a:defRPr sz="1600" b="0" i="0" u="none" strike="noStrike" cap="none">
                <a:solidFill>
                  <a:srgbClr val="2D4E6B"/>
                </a:solidFill>
                <a:latin typeface="Calibri"/>
                <a:ea typeface="Calibri"/>
                <a:cs typeface="Calibri"/>
                <a:sym typeface="Calibri"/>
              </a:defRPr>
            </a:lvl5pPr>
            <a:lvl6pPr marL="0" marR="0" lvl="5" indent="0" algn="r" rtl="0">
              <a:spcBef>
                <a:spcPts val="0"/>
              </a:spcBef>
              <a:buNone/>
              <a:defRPr sz="1600" b="0" i="0" u="none" strike="noStrike" cap="none">
                <a:solidFill>
                  <a:srgbClr val="2D4E6B"/>
                </a:solidFill>
                <a:latin typeface="Calibri"/>
                <a:ea typeface="Calibri"/>
                <a:cs typeface="Calibri"/>
                <a:sym typeface="Calibri"/>
              </a:defRPr>
            </a:lvl6pPr>
            <a:lvl7pPr marL="0" marR="0" lvl="6" indent="0" algn="r" rtl="0">
              <a:spcBef>
                <a:spcPts val="0"/>
              </a:spcBef>
              <a:buNone/>
              <a:defRPr sz="1600" b="0" i="0" u="none" strike="noStrike" cap="none">
                <a:solidFill>
                  <a:srgbClr val="2D4E6B"/>
                </a:solidFill>
                <a:latin typeface="Calibri"/>
                <a:ea typeface="Calibri"/>
                <a:cs typeface="Calibri"/>
                <a:sym typeface="Calibri"/>
              </a:defRPr>
            </a:lvl7pPr>
            <a:lvl8pPr marL="0" marR="0" lvl="7" indent="0" algn="r" rtl="0">
              <a:spcBef>
                <a:spcPts val="0"/>
              </a:spcBef>
              <a:buNone/>
              <a:defRPr sz="1600" b="0" i="0" u="none" strike="noStrike" cap="none">
                <a:solidFill>
                  <a:srgbClr val="2D4E6B"/>
                </a:solidFill>
                <a:latin typeface="Calibri"/>
                <a:ea typeface="Calibri"/>
                <a:cs typeface="Calibri"/>
                <a:sym typeface="Calibri"/>
              </a:defRPr>
            </a:lvl8pPr>
            <a:lvl9pPr marL="0" marR="0" lvl="8" indent="0" algn="r" rtl="0">
              <a:spcBef>
                <a:spcPts val="0"/>
              </a:spcBef>
              <a:buNone/>
              <a:defRPr sz="1600" b="0" i="0" u="none" strike="noStrike" cap="none">
                <a:solidFill>
                  <a:srgbClr val="2D4E6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12">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cid:c081d9f2-182d-4062-91c4-ab451d7f1b2a"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cid:c168d5d4-91bb-46b3-8c7c-50260901c5bd" TargetMode="External"/><Relationship Id="rId5" Type="http://schemas.openxmlformats.org/officeDocument/2006/relationships/image" Target="../media/image31.jpeg"/><Relationship Id="rId10" Type="http://schemas.openxmlformats.org/officeDocument/2006/relationships/image" Target="cid:a003d32e-8346-4835-b2a9-713e5a030431" TargetMode="External"/><Relationship Id="rId4" Type="http://schemas.openxmlformats.org/officeDocument/2006/relationships/image" Target="cid:1e16538b-b045-4afd-a3d8-c406c2dedb42" TargetMode="External"/><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685800" y="5640163"/>
            <a:ext cx="7772400" cy="46634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D4E6B"/>
              </a:buClr>
              <a:buSzPts val="2520"/>
              <a:buFont typeface="Calibri"/>
              <a:buNone/>
            </a:pPr>
            <a:r>
              <a:rPr lang="en-US" sz="2520" dirty="0"/>
              <a:t>Richard Whitley, Director</a:t>
            </a:r>
            <a:endParaRPr sz="2520" dirty="0"/>
          </a:p>
        </p:txBody>
      </p:sp>
      <p:sp>
        <p:nvSpPr>
          <p:cNvPr id="95" name="Google Shape;95;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8/25/2022</a:t>
            </a:r>
            <a:endParaRPr dirty="0"/>
          </a:p>
        </p:txBody>
      </p:sp>
      <p:sp>
        <p:nvSpPr>
          <p:cNvPr id="96" name="Google Shape;96;p15"/>
          <p:cNvSpPr txBox="1">
            <a:spLocks noGrp="1"/>
          </p:cNvSpPr>
          <p:nvPr>
            <p:ph type="body" idx="2"/>
          </p:nvPr>
        </p:nvSpPr>
        <p:spPr>
          <a:xfrm>
            <a:off x="685800" y="4371908"/>
            <a:ext cx="7772400" cy="466344"/>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2D4E6B"/>
              </a:buClr>
              <a:buSzPts val="2960"/>
              <a:buNone/>
            </a:pPr>
            <a:r>
              <a:rPr lang="en-US" sz="4000" dirty="0"/>
              <a:t>2023-2025 </a:t>
            </a:r>
          </a:p>
          <a:p>
            <a:pPr marL="0" lvl="0" indent="0" algn="ctr" rtl="0">
              <a:lnSpc>
                <a:spcPct val="80000"/>
              </a:lnSpc>
              <a:spcBef>
                <a:spcPts val="0"/>
              </a:spcBef>
              <a:spcAft>
                <a:spcPts val="0"/>
              </a:spcAft>
              <a:buClr>
                <a:srgbClr val="2D4E6B"/>
              </a:buClr>
              <a:buSzPts val="2960"/>
              <a:buNone/>
            </a:pPr>
            <a:r>
              <a:rPr lang="en-US" sz="4000" dirty="0"/>
              <a:t>Capital Improvement Projects</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#7438 – DPBH – SNAMHS – Anti-Ligature Rehabilitation (Stein Forensic Hospital)	</a:t>
            </a:r>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628650" y="1325563"/>
            <a:ext cx="7734300" cy="5260977"/>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b="0" i="0" dirty="0">
                <a:solidFill>
                  <a:srgbClr val="000000"/>
                </a:solidFill>
                <a:effectLst/>
              </a:rPr>
              <a:t>This project will design and construct a rehabilitation of client restrooms with anti-ligature lighting and restroom fixtures and rehabilitate interior finishes and showers, including replacing the affixed furniture in the client bedrooms. This project will also replace doors and repair exterior finishes around the building at grade level.</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b="0" i="0" dirty="0">
                <a:solidFill>
                  <a:srgbClr val="000000"/>
                </a:solidFill>
                <a:effectLst/>
              </a:rPr>
              <a:t>The Stein Forensic Hospital </a:t>
            </a:r>
            <a:r>
              <a:rPr lang="en-US" sz="1600" dirty="0">
                <a:solidFill>
                  <a:srgbClr val="000000"/>
                </a:solidFill>
              </a:rPr>
              <a:t>treats</a:t>
            </a:r>
            <a:r>
              <a:rPr lang="en-US" sz="1600" b="0" i="0" dirty="0">
                <a:solidFill>
                  <a:srgbClr val="000000"/>
                </a:solidFill>
                <a:effectLst/>
              </a:rPr>
              <a:t> forensic clients who require a level of security appropriate to a detention facility.  Clients in this facility can be placed on suicide watch at any time and thus is necessary that the client areas be improved with tamper resistant and anti-ligature fixtures and affixed furniture to prevent personal injury. The facility has doors that are </a:t>
            </a:r>
            <a:r>
              <a:rPr lang="en-US" sz="1600" dirty="0">
                <a:solidFill>
                  <a:srgbClr val="000000"/>
                </a:solidFill>
              </a:rPr>
              <a:t>not conducive </a:t>
            </a:r>
            <a:r>
              <a:rPr lang="en-US" sz="1600" b="0" i="0" dirty="0">
                <a:solidFill>
                  <a:srgbClr val="000000"/>
                </a:solidFill>
                <a:effectLst/>
              </a:rPr>
              <a:t>for a forensic hospital</a:t>
            </a:r>
            <a:r>
              <a:rPr lang="en-US" sz="1600" dirty="0">
                <a:solidFill>
                  <a:srgbClr val="000000"/>
                </a:solidFill>
              </a:rPr>
              <a:t>.</a:t>
            </a:r>
            <a:endParaRPr lang="en-US" sz="1600" dirty="0"/>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solidFill>
                  <a:srgbClr val="000000"/>
                </a:solidFill>
              </a:rPr>
              <a:t>Stein Forensic Hospital (Building 3) was originally constructed in 1988. Stein Hospital was remodeled to a forensic hospital (CIP project 13-C08). However, the remodel did not include door replacement in the project scope.   This project was previously requested in 2017, 2019, and 2021.   The partial construction documents for the door replacement and the exterior repairs were completed in 2022, under Project 22-A010. </a:t>
            </a:r>
          </a:p>
          <a:p>
            <a:pPr marL="114300" indent="0">
              <a:lnSpc>
                <a:spcPct val="100000"/>
              </a:lnSpc>
              <a:spcBef>
                <a:spcPts val="0"/>
              </a:spcBef>
              <a:buNone/>
            </a:pPr>
            <a:endParaRPr lang="en-US" sz="1600" dirty="0">
              <a:solidFill>
                <a:srgbClr val="000000"/>
              </a:solidFill>
              <a:latin typeface="Calibri" panose="020F0502020204030204" pitchFamily="34" charset="0"/>
            </a:endParaRPr>
          </a:p>
          <a:p>
            <a:pPr marL="114300" indent="0">
              <a:lnSpc>
                <a:spcPct val="100000"/>
              </a:lnSpc>
              <a:spcBef>
                <a:spcPts val="0"/>
              </a:spcBef>
              <a:buNone/>
            </a:pPr>
            <a:r>
              <a:rPr lang="en-US" sz="1600" b="1" dirty="0"/>
              <a:t>Department Rank: #4</a:t>
            </a:r>
          </a:p>
        </p:txBody>
      </p:sp>
    </p:spTree>
    <p:extLst>
      <p:ext uri="{BB962C8B-B14F-4D97-AF65-F5344CB8AC3E}">
        <p14:creationId xmlns:p14="http://schemas.microsoft.com/office/powerpoint/2010/main" val="68443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pic>
        <p:nvPicPr>
          <p:cNvPr id="2050" name="Picture 2" descr="Picture of a bedroom at the facility.">
            <a:extLst>
              <a:ext uri="{FF2B5EF4-FFF2-40B4-BE49-F238E27FC236}">
                <a16:creationId xmlns:a16="http://schemas.microsoft.com/office/drawing/2014/main" id="{E4A51EC4-EAA0-581F-3F01-02E65F561A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96263" y="3869902"/>
            <a:ext cx="2413174" cy="13545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icture of the outside of the facility">
            <a:extLst>
              <a:ext uri="{FF2B5EF4-FFF2-40B4-BE49-F238E27FC236}">
                <a16:creationId xmlns:a16="http://schemas.microsoft.com/office/drawing/2014/main" id="{1FF65DF6-BE64-D3D2-0A24-4A39A3FC43F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93"/>
          <a:stretch/>
        </p:blipFill>
        <p:spPr bwMode="auto">
          <a:xfrm>
            <a:off x="1242832" y="1039557"/>
            <a:ext cx="6667500" cy="278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ompliant anti-ligature affixed Bed">
            <a:extLst>
              <a:ext uri="{FF2B5EF4-FFF2-40B4-BE49-F238E27FC236}">
                <a16:creationId xmlns:a16="http://schemas.microsoft.com/office/drawing/2014/main" id="{A3D56E98-8433-30EB-3B96-54FAAAB7FE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3677" y="5256013"/>
            <a:ext cx="1241349" cy="1313156"/>
          </a:xfrm>
          <a:prstGeom prst="rect">
            <a:avLst/>
          </a:prstGeom>
        </p:spPr>
      </p:pic>
      <p:sp>
        <p:nvSpPr>
          <p:cNvPr id="4" name="TextBox 3">
            <a:extLst>
              <a:ext uri="{FF2B5EF4-FFF2-40B4-BE49-F238E27FC236}">
                <a16:creationId xmlns:a16="http://schemas.microsoft.com/office/drawing/2014/main" id="{A0091D33-843D-8A70-7749-43B30BF6D52B}"/>
              </a:ext>
            </a:extLst>
          </p:cNvPr>
          <p:cNvSpPr txBox="1"/>
          <p:nvPr/>
        </p:nvSpPr>
        <p:spPr>
          <a:xfrm>
            <a:off x="1713612" y="5543259"/>
            <a:ext cx="1189238" cy="738664"/>
          </a:xfrm>
          <a:prstGeom prst="rect">
            <a:avLst/>
          </a:prstGeom>
          <a:noFill/>
        </p:spPr>
        <p:txBody>
          <a:bodyPr wrap="square" lIns="91440" tIns="45720" rIns="91440" bIns="45720" rtlCol="0" anchor="t">
            <a:spAutoFit/>
          </a:bodyPr>
          <a:lstStyle/>
          <a:p>
            <a:pPr algn="ctr"/>
            <a:r>
              <a:rPr lang="en-US" dirty="0">
                <a:latin typeface="Calibri" panose="020F0502020204030204" pitchFamily="34" charset="0"/>
                <a:cs typeface="Calibri" panose="020F0502020204030204" pitchFamily="34" charset="0"/>
              </a:rPr>
              <a:t>Compliant</a:t>
            </a:r>
          </a:p>
          <a:p>
            <a:pPr algn="ctr"/>
            <a:r>
              <a:rPr lang="en-US" dirty="0">
                <a:latin typeface="Calibri" panose="020F0502020204030204" pitchFamily="34" charset="0"/>
                <a:cs typeface="Calibri" panose="020F0502020204030204" pitchFamily="34" charset="0"/>
              </a:rPr>
              <a:t>Anti-ligature</a:t>
            </a:r>
          </a:p>
          <a:p>
            <a:pPr algn="ctr"/>
            <a:r>
              <a:rPr lang="en-US" dirty="0">
                <a:latin typeface="Calibri" panose="020F0502020204030204" pitchFamily="34" charset="0"/>
                <a:cs typeface="Calibri" panose="020F0502020204030204" pitchFamily="34" charset="0"/>
              </a:rPr>
              <a:t>Affixed Bed</a:t>
            </a:r>
          </a:p>
        </p:txBody>
      </p:sp>
      <p:pic>
        <p:nvPicPr>
          <p:cNvPr id="5" name="Picture 5" descr="Picture of the foundation">
            <a:extLst>
              <a:ext uri="{FF2B5EF4-FFF2-40B4-BE49-F238E27FC236}">
                <a16:creationId xmlns:a16="http://schemas.microsoft.com/office/drawing/2014/main" id="{FC32B06F-8707-D999-9292-8DF677901A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5885979" y="4368821"/>
            <a:ext cx="2518556" cy="1888917"/>
          </a:xfrm>
          <a:prstGeom prst="rect">
            <a:avLst/>
          </a:prstGeom>
        </p:spPr>
      </p:pic>
      <p:pic>
        <p:nvPicPr>
          <p:cNvPr id="6" name="Picture 6" descr="Picture of the foundation">
            <a:extLst>
              <a:ext uri="{FF2B5EF4-FFF2-40B4-BE49-F238E27FC236}">
                <a16:creationId xmlns:a16="http://schemas.microsoft.com/office/drawing/2014/main" id="{6AF395D1-B35E-33D3-B7FB-8EB8B14207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3880701" y="4376731"/>
            <a:ext cx="2526465" cy="1881006"/>
          </a:xfrm>
          <a:prstGeom prst="rect">
            <a:avLst/>
          </a:prstGeom>
        </p:spPr>
      </p:pic>
      <p:sp>
        <p:nvSpPr>
          <p:cNvPr id="12" name="Google Shape;147;p22">
            <a:extLst>
              <a:ext uri="{FF2B5EF4-FFF2-40B4-BE49-F238E27FC236}">
                <a16:creationId xmlns:a16="http://schemas.microsoft.com/office/drawing/2014/main" id="{0F9F7482-B956-4FCD-9BC2-5016FDAD48B1}"/>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#7438 – DPBH – SNAMHS – Anti-Ligature Rehabilitation (Stein Forensic Hospital)	</a:t>
            </a:r>
          </a:p>
        </p:txBody>
      </p:sp>
    </p:spTree>
    <p:extLst>
      <p:ext uri="{BB962C8B-B14F-4D97-AF65-F5344CB8AC3E}">
        <p14:creationId xmlns:p14="http://schemas.microsoft.com/office/powerpoint/2010/main" val="210053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#23195 – DPBH – Lakes Crossing Center – Secured Area Door Replacement</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325563"/>
            <a:ext cx="7734300" cy="5030788"/>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dirty="0"/>
              <a:t>This project will design and construct detention grade doors to replace security access controlled, solitary, and client room doors/hardware/hinges. Secondary secured area doors will be replaced including anti-ligature hardware/hinges.</a:t>
            </a:r>
            <a:endParaRPr lang="en-US"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b="0" i="0" dirty="0">
                <a:solidFill>
                  <a:srgbClr val="000000"/>
                </a:solidFill>
                <a:effectLst/>
              </a:rPr>
              <a:t>The doors are in a state of disrepair to the point in which a human could use force to break a door using</a:t>
            </a:r>
            <a:r>
              <a:rPr lang="en-US" sz="1600" dirty="0">
                <a:solidFill>
                  <a:srgbClr val="000000"/>
                </a:solidFill>
                <a:latin typeface="Times New Roman"/>
              </a:rPr>
              <a:t> </a:t>
            </a:r>
            <a:r>
              <a:rPr lang="en-US" sz="1600" b="0" i="0" dirty="0">
                <a:solidFill>
                  <a:srgbClr val="000000"/>
                </a:solidFill>
                <a:effectLst/>
              </a:rPr>
              <a:t>physical strength.  Due to the age and design of the older doors there is a significant ligature risk, and therefore this project is critical for the safety of clients.</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b="0" i="0" dirty="0">
                <a:solidFill>
                  <a:srgbClr val="000000"/>
                </a:solidFill>
                <a:effectLst/>
              </a:rPr>
              <a:t>Lakes Crossing Center was built in 1974.</a:t>
            </a:r>
            <a:r>
              <a:rPr lang="en-US" sz="1600" dirty="0">
                <a:solidFill>
                  <a:srgbClr val="000000"/>
                </a:solidFill>
              </a:rPr>
              <a:t> </a:t>
            </a:r>
            <a:r>
              <a:rPr lang="en-US" sz="1600" b="0" i="0" dirty="0">
                <a:solidFill>
                  <a:srgbClr val="000000"/>
                </a:solidFill>
                <a:effectLst/>
              </a:rPr>
              <a:t> The doors have been repaired numerous times due to client damage.  Removing and rehanging the doors to repair is a safety issue.</a:t>
            </a:r>
            <a:r>
              <a:rPr lang="en-US" sz="1600" dirty="0">
                <a:solidFill>
                  <a:srgbClr val="000000"/>
                </a:solidFill>
              </a:rPr>
              <a:t> </a:t>
            </a:r>
            <a:r>
              <a:rPr lang="en-US" sz="1600" b="0" i="0" dirty="0">
                <a:solidFill>
                  <a:srgbClr val="000000"/>
                </a:solidFill>
                <a:effectLst/>
              </a:rPr>
              <a:t> Many of the doors are compromised from the repetitive damage and repairs.</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#5</a:t>
            </a:r>
          </a:p>
        </p:txBody>
      </p:sp>
    </p:spTree>
    <p:extLst>
      <p:ext uri="{BB962C8B-B14F-4D97-AF65-F5344CB8AC3E}">
        <p14:creationId xmlns:p14="http://schemas.microsoft.com/office/powerpoint/2010/main" val="118233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3074" name="Picture 2" descr="Photograph of a door lock">
            <a:extLst>
              <a:ext uri="{FF2B5EF4-FFF2-40B4-BE49-F238E27FC236}">
                <a16:creationId xmlns:a16="http://schemas.microsoft.com/office/drawing/2014/main" id="{15AE460A-B0A8-5475-B1B5-E7270A3C3A4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656" y="1196839"/>
            <a:ext cx="1807958" cy="3214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graph of a deformed steel door">
            <a:extLst>
              <a:ext uri="{FF2B5EF4-FFF2-40B4-BE49-F238E27FC236}">
                <a16:creationId xmlns:a16="http://schemas.microsoft.com/office/drawing/2014/main" id="{2ED7B73F-6427-F85B-D835-4CCCC4C7F47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24262" y="1196839"/>
            <a:ext cx="2962749" cy="534207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hotograph of a door lock">
            <a:extLst>
              <a:ext uri="{FF2B5EF4-FFF2-40B4-BE49-F238E27FC236}">
                <a16:creationId xmlns:a16="http://schemas.microsoft.com/office/drawing/2014/main" id="{EC702578-42B2-BB95-0771-C95470B4D0D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608625" y="2472169"/>
            <a:ext cx="2343620" cy="4066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3C8753-C092-17DC-A1FC-D44622FCDED7}"/>
              </a:ext>
            </a:extLst>
          </p:cNvPr>
          <p:cNvSpPr txBox="1"/>
          <p:nvPr/>
        </p:nvSpPr>
        <p:spPr>
          <a:xfrm>
            <a:off x="904313" y="4427144"/>
            <a:ext cx="1294645" cy="523220"/>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Compromised Door Stiles</a:t>
            </a:r>
          </a:p>
        </p:txBody>
      </p:sp>
      <p:sp>
        <p:nvSpPr>
          <p:cNvPr id="3" name="TextBox 2">
            <a:extLst>
              <a:ext uri="{FF2B5EF4-FFF2-40B4-BE49-F238E27FC236}">
                <a16:creationId xmlns:a16="http://schemas.microsoft.com/office/drawing/2014/main" id="{12B2C96D-824A-DB83-03F8-E272475BEF4A}"/>
              </a:ext>
            </a:extLst>
          </p:cNvPr>
          <p:cNvSpPr txBox="1"/>
          <p:nvPr/>
        </p:nvSpPr>
        <p:spPr>
          <a:xfrm>
            <a:off x="3394301" y="1565972"/>
            <a:ext cx="1729961" cy="30777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Deformed Steel Door</a:t>
            </a:r>
          </a:p>
        </p:txBody>
      </p:sp>
      <p:sp>
        <p:nvSpPr>
          <p:cNvPr id="11" name="Google Shape;147;p22">
            <a:extLst>
              <a:ext uri="{FF2B5EF4-FFF2-40B4-BE49-F238E27FC236}">
                <a16:creationId xmlns:a16="http://schemas.microsoft.com/office/drawing/2014/main" id="{ACBFB903-E859-4455-A338-FD264F213238}"/>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#23195 – DPBH – Lakes Crossing Center – Secured Area Door Replacement</a:t>
            </a:r>
            <a:endParaRPr sz="2400" dirty="0"/>
          </a:p>
        </p:txBody>
      </p:sp>
    </p:spTree>
    <p:extLst>
      <p:ext uri="{BB962C8B-B14F-4D97-AF65-F5344CB8AC3E}">
        <p14:creationId xmlns:p14="http://schemas.microsoft.com/office/powerpoint/2010/main" val="255411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#23196 – DPBH – Lakes Crossing Center – Replace Video Surveillance System</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325563"/>
            <a:ext cx="7734300" cy="5030788"/>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b="0" i="0" dirty="0">
                <a:solidFill>
                  <a:srgbClr val="000000"/>
                </a:solidFill>
                <a:effectLst/>
              </a:rPr>
              <a:t>This project will design and construct an augmentation to existing security cameras, security monitoring equipment, viewing stations, and data storage at the Lakes Crossing Center.  This project will also provide a separate viewing station for high-risk clients.</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b="0" i="0" dirty="0">
                <a:solidFill>
                  <a:srgbClr val="000000"/>
                </a:solidFill>
                <a:effectLst/>
              </a:rPr>
              <a:t>The existing camera system has poor resolution where needed, limited coverage in areas of the facility, and can only store recorded video for approximately 24 hours before being overwritten. This equipment will record and document actual activities and reduce gaps in camera coverage to protect staff and patients and document events </a:t>
            </a:r>
            <a:r>
              <a:rPr lang="en-US" sz="1600" dirty="0">
                <a:solidFill>
                  <a:srgbClr val="000000"/>
                </a:solidFill>
              </a:rPr>
              <a:t>for incident reporting. </a:t>
            </a:r>
            <a:endParaRPr lang="en-US" sz="1600"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b="0" i="0" dirty="0">
                <a:solidFill>
                  <a:srgbClr val="000000"/>
                </a:solidFill>
                <a:effectLst/>
              </a:rPr>
              <a:t>The Lakes Crossing Center Building #13 is 35,804 square-feet and was constructed in 1974.</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#6</a:t>
            </a:r>
          </a:p>
        </p:txBody>
      </p:sp>
    </p:spTree>
    <p:extLst>
      <p:ext uri="{BB962C8B-B14F-4D97-AF65-F5344CB8AC3E}">
        <p14:creationId xmlns:p14="http://schemas.microsoft.com/office/powerpoint/2010/main" val="249843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pic>
        <p:nvPicPr>
          <p:cNvPr id="4100" name="Picture 4" descr="Recording, Storage, and Cooling Equipment">
            <a:extLst>
              <a:ext uri="{FF2B5EF4-FFF2-40B4-BE49-F238E27FC236}">
                <a16:creationId xmlns:a16="http://schemas.microsoft.com/office/drawing/2014/main" id="{FDEE173D-F943-2747-29FC-CA40B13FB4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91343" y="992242"/>
            <a:ext cx="4224007" cy="31680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cording, Storage, and Cooling Equipment&#10;">
            <a:extLst>
              <a:ext uri="{FF2B5EF4-FFF2-40B4-BE49-F238E27FC236}">
                <a16:creationId xmlns:a16="http://schemas.microsoft.com/office/drawing/2014/main" id="{98603FA1-6B34-6EE6-163B-84AF7AB1B2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650" y="2725162"/>
            <a:ext cx="4797541" cy="35939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Recording, Storage, and Cooling Equipment&#10;">
            <a:extLst>
              <a:ext uri="{FF2B5EF4-FFF2-40B4-BE49-F238E27FC236}">
                <a16:creationId xmlns:a16="http://schemas.microsoft.com/office/drawing/2014/main" id="{E77C21C0-D23B-A3ED-BFCA-90F2147AADE5}"/>
              </a:ext>
            </a:extLst>
          </p:cNvPr>
          <p:cNvSpPr txBox="1"/>
          <p:nvPr/>
        </p:nvSpPr>
        <p:spPr>
          <a:xfrm>
            <a:off x="1840143" y="1763752"/>
            <a:ext cx="2082297" cy="523220"/>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Recording, Storage, and Cooling Equipment</a:t>
            </a:r>
          </a:p>
        </p:txBody>
      </p:sp>
      <p:sp>
        <p:nvSpPr>
          <p:cNvPr id="9" name="Google Shape;147;p22">
            <a:extLst>
              <a:ext uri="{FF2B5EF4-FFF2-40B4-BE49-F238E27FC236}">
                <a16:creationId xmlns:a16="http://schemas.microsoft.com/office/drawing/2014/main" id="{FD396C89-139B-4EED-8904-EE7DBAA54726}"/>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#23196 – DPBH – Lakes Crossing Center – Replace Video Surveillance System</a:t>
            </a:r>
            <a:endParaRPr sz="2400" dirty="0"/>
          </a:p>
        </p:txBody>
      </p:sp>
    </p:spTree>
    <p:extLst>
      <p:ext uri="{BB962C8B-B14F-4D97-AF65-F5344CB8AC3E}">
        <p14:creationId xmlns:p14="http://schemas.microsoft.com/office/powerpoint/2010/main" val="356740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#7678 – DPBH – SNAMHS – Advance Planning: Southern Nevada Forensic Facility</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177159"/>
            <a:ext cx="7734300" cy="5226652"/>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b="0" i="0" dirty="0">
                <a:solidFill>
                  <a:srgbClr val="000000"/>
                </a:solidFill>
                <a:effectLst/>
              </a:rPr>
              <a:t>This project will provide advance planning through schematic design documents for a facility to serve individuals awaiting adjudication pending treatment to competency.  This facility will accommodate approximately 282 beds to meet the anticipated need for the next fifteen years.  The facility will be located at the Southern Nevada Adult Mental Health Campus on West Charleston in Las Vegas. </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fontAlgn="base">
              <a:buNone/>
            </a:pPr>
            <a:r>
              <a:rPr lang="en-US" sz="1600" b="0" i="0" dirty="0">
                <a:solidFill>
                  <a:srgbClr val="000000"/>
                </a:solidFill>
                <a:effectLst/>
              </a:rPr>
              <a:t>Lakes Crossing Center, Stein Forensic Hospital, and a portion of the Rawson-Neal Hospital provide services </a:t>
            </a:r>
            <a:r>
              <a:rPr lang="en-US" sz="1600" dirty="0">
                <a:solidFill>
                  <a:srgbClr val="000000"/>
                </a:solidFill>
              </a:rPr>
              <a:t>for evaluation and/or treatment for restoration to legal competency. </a:t>
            </a:r>
            <a:r>
              <a:rPr lang="en-US" sz="1600" b="0" i="0" dirty="0">
                <a:solidFill>
                  <a:srgbClr val="000000"/>
                </a:solidFill>
                <a:effectLst/>
              </a:rPr>
              <a:t>The average length of stay for clients is approximately 105 days, but AB193 and SB380 (passed in the 73rd legislative session) mandate that long-term incompetent clients can be committed to the agency for over ten years. As more long-term clients are committed, there is a shortage of beds available for the short-term pre-trial commitments.  Current facilities </a:t>
            </a:r>
            <a:r>
              <a:rPr lang="en-US" sz="1600" dirty="0">
                <a:solidFill>
                  <a:schemeClr val="tx1"/>
                </a:solidFill>
              </a:rPr>
              <a:t>will be </a:t>
            </a:r>
            <a:r>
              <a:rPr lang="en-US" sz="1600" b="0" i="0" dirty="0">
                <a:solidFill>
                  <a:srgbClr val="000000"/>
                </a:solidFill>
                <a:effectLst/>
              </a:rPr>
              <a:t>at maximum capacity in 2022. In 2015, the average monthly census was 80, by 2022 it rose to 163. DPBH added capacity by </a:t>
            </a:r>
            <a:r>
              <a:rPr lang="en-US" sz="1600" dirty="0">
                <a:solidFill>
                  <a:srgbClr val="000000"/>
                </a:solidFill>
              </a:rPr>
              <a:t>utilizing </a:t>
            </a:r>
            <a:r>
              <a:rPr lang="en-US" sz="1600" b="0" i="0" dirty="0">
                <a:solidFill>
                  <a:srgbClr val="000000"/>
                </a:solidFill>
                <a:effectLst/>
              </a:rPr>
              <a:t>civil beds in Rawson-Neal Hospital, which were not designed to provide services for this population.</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b="0" i="0" dirty="0">
                <a:solidFill>
                  <a:srgbClr val="000000"/>
                </a:solidFill>
                <a:effectLst/>
              </a:rPr>
              <a:t>This project has been previously requested in 2017, 2019, and 2021. </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#7</a:t>
            </a:r>
          </a:p>
        </p:txBody>
      </p:sp>
    </p:spTree>
    <p:extLst>
      <p:ext uri="{BB962C8B-B14F-4D97-AF65-F5344CB8AC3E}">
        <p14:creationId xmlns:p14="http://schemas.microsoft.com/office/powerpoint/2010/main" val="150316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pic>
        <p:nvPicPr>
          <p:cNvPr id="2" name="Picture 2" descr="Graph with information on forensic bed capacity north and south">
            <a:extLst>
              <a:ext uri="{FF2B5EF4-FFF2-40B4-BE49-F238E27FC236}">
                <a16:creationId xmlns:a16="http://schemas.microsoft.com/office/drawing/2014/main" id="{3C694BE0-6F1E-BC2E-1EA4-2607E2FCE1D4}"/>
              </a:ext>
            </a:extLst>
          </p:cNvPr>
          <p:cNvPicPr>
            <a:picLocks noChangeAspect="1"/>
          </p:cNvPicPr>
          <p:nvPr/>
        </p:nvPicPr>
        <p:blipFill>
          <a:blip r:embed="rId3"/>
          <a:stretch>
            <a:fillRect/>
          </a:stretch>
        </p:blipFill>
        <p:spPr>
          <a:xfrm>
            <a:off x="1038190" y="1457408"/>
            <a:ext cx="6754014" cy="4413589"/>
          </a:xfrm>
          <a:prstGeom prst="rect">
            <a:avLst/>
          </a:prstGeom>
        </p:spPr>
      </p:pic>
      <p:sp>
        <p:nvSpPr>
          <p:cNvPr id="7" name="Google Shape;147;p22">
            <a:extLst>
              <a:ext uri="{FF2B5EF4-FFF2-40B4-BE49-F238E27FC236}">
                <a16:creationId xmlns:a16="http://schemas.microsoft.com/office/drawing/2014/main" id="{18F23BBD-E54E-4FF9-99DA-B516A7AB9B96}"/>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#7678 – DPBH – SNAMHS – Advance Planning: Southern Nevada Forensic Facility</a:t>
            </a:r>
            <a:endParaRPr sz="2400" dirty="0"/>
          </a:p>
        </p:txBody>
      </p:sp>
    </p:spTree>
    <p:extLst>
      <p:ext uri="{BB962C8B-B14F-4D97-AF65-F5344CB8AC3E}">
        <p14:creationId xmlns:p14="http://schemas.microsoft.com/office/powerpoint/2010/main" val="355318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#23197 – DCFS – SVYC – Replace Emergency Generator</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093076"/>
            <a:ext cx="7734300" cy="5263275"/>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dirty="0"/>
              <a:t>This project will replace the existing generator and transfer switch at Summit View Youth Center.</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dirty="0"/>
              <a:t>The current generator is not capable of adequately powering the buildings on this site during emergency power outages and does not comply with the State of Nevada Disaster plan, which calls for the generator to run all essential systems for 3 days in the event of a disaster. During a power outage, the current generator will only power the emergency lighting in the facility. Safety and security systems are not supported, causing potential life safety issues and increasing risk to the youth, staff and the community. During long power outages, the kitchen is not operational, which causes issues for staff and personnel. The replacement generator will be large enough to provide emergency power to the entire site.</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t>The facility was constructed in 2000 and sits on 13 acres. The existing generator is original to the facility, with a manufacture date of 1999, making it 22+ years old and past its useful life. It is obsolete and undersized for intended purpose.</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#8</a:t>
            </a:r>
          </a:p>
        </p:txBody>
      </p:sp>
    </p:spTree>
    <p:extLst>
      <p:ext uri="{BB962C8B-B14F-4D97-AF65-F5344CB8AC3E}">
        <p14:creationId xmlns:p14="http://schemas.microsoft.com/office/powerpoint/2010/main" val="97244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dirty="0"/>
          </a:p>
        </p:txBody>
      </p:sp>
      <p:pic>
        <p:nvPicPr>
          <p:cNvPr id="5" name="ymail_attachmentId48fa2030-5ea2-4321-8b0f-22b91918066b" descr="Image of a tag on a generator">
            <a:extLst>
              <a:ext uri="{FF2B5EF4-FFF2-40B4-BE49-F238E27FC236}">
                <a16:creationId xmlns:a16="http://schemas.microsoft.com/office/drawing/2014/main" id="{0AB1A9A9-8BE0-283D-DD77-56F596CB126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65774" y="1098794"/>
            <a:ext cx="3456432" cy="441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Photograph of a large generator">
            <a:extLst>
              <a:ext uri="{FF2B5EF4-FFF2-40B4-BE49-F238E27FC236}">
                <a16:creationId xmlns:a16="http://schemas.microsoft.com/office/drawing/2014/main" id="{15489679-7C76-680B-F23C-0E7061546E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650" y="1098794"/>
            <a:ext cx="4243980" cy="5161365"/>
          </a:xfrm>
          <a:prstGeom prst="rect">
            <a:avLst/>
          </a:prstGeom>
        </p:spPr>
      </p:pic>
      <p:sp>
        <p:nvSpPr>
          <p:cNvPr id="3" name="Oval 2">
            <a:extLst>
              <a:ext uri="{FF2B5EF4-FFF2-40B4-BE49-F238E27FC236}">
                <a16:creationId xmlns:a16="http://schemas.microsoft.com/office/drawing/2014/main" id="{5284E405-EAFA-D776-650C-CEFBBD4F9E3B}"/>
              </a:ext>
              <a:ext uri="{C183D7F6-B498-43B3-948B-1728B52AA6E4}">
                <adec:decorative xmlns:adec="http://schemas.microsoft.com/office/drawing/2017/decorative" val="1"/>
              </a:ext>
            </a:extLst>
          </p:cNvPr>
          <p:cNvSpPr/>
          <p:nvPr/>
        </p:nvSpPr>
        <p:spPr>
          <a:xfrm rot="589806">
            <a:off x="6320117" y="4527179"/>
            <a:ext cx="932329" cy="385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147;p22">
            <a:extLst>
              <a:ext uri="{FF2B5EF4-FFF2-40B4-BE49-F238E27FC236}">
                <a16:creationId xmlns:a16="http://schemas.microsoft.com/office/drawing/2014/main" id="{0B4C16A0-3078-4C52-86B9-F77993724C81}"/>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#23197 – DCFS – SVYC – Replace Emergency Generator</a:t>
            </a:r>
            <a:endParaRPr sz="2400" dirty="0"/>
          </a:p>
        </p:txBody>
      </p:sp>
    </p:spTree>
    <p:extLst>
      <p:ext uri="{BB962C8B-B14F-4D97-AF65-F5344CB8AC3E}">
        <p14:creationId xmlns:p14="http://schemas.microsoft.com/office/powerpoint/2010/main" val="330667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628650" y="1210469"/>
            <a:ext cx="7886700" cy="526097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60"/>
              </a:spcBef>
              <a:spcAft>
                <a:spcPts val="0"/>
              </a:spcAft>
              <a:buClr>
                <a:schemeClr val="dk1"/>
              </a:buClr>
              <a:buSzPts val="1600"/>
              <a:buFont typeface="Arial"/>
              <a:buNone/>
            </a:pPr>
            <a:r>
              <a:rPr lang="en-US" dirty="0"/>
              <a:t>The Department of Health and Human Services promotes the health and well-being of Nevadans through the delivery or facilitation of essential services to ensure families are strengthened, public health is protected, and individuals achieve their highest level of self-sufficiency.</a:t>
            </a:r>
            <a:endParaRPr dirty="0"/>
          </a:p>
          <a:p>
            <a:pPr marL="273050" lvl="0" indent="12700" algn="just" rtl="0">
              <a:lnSpc>
                <a:spcPct val="80000"/>
              </a:lnSpc>
              <a:spcBef>
                <a:spcPts val="920"/>
              </a:spcBef>
              <a:spcAft>
                <a:spcPts val="0"/>
              </a:spcAft>
              <a:buClr>
                <a:schemeClr val="dk1"/>
              </a:buClr>
              <a:buSzPts val="1600"/>
              <a:buFont typeface="Arial"/>
              <a:buNone/>
            </a:pPr>
            <a:endParaRPr dirty="0"/>
          </a:p>
          <a:p>
            <a:pPr marL="273050" lvl="0" indent="0" algn="just" rtl="0">
              <a:lnSpc>
                <a:spcPct val="80000"/>
              </a:lnSpc>
              <a:spcBef>
                <a:spcPts val="400"/>
              </a:spcBef>
              <a:spcAft>
                <a:spcPts val="0"/>
              </a:spcAft>
              <a:buClr>
                <a:schemeClr val="dk1"/>
              </a:buClr>
              <a:buSzPts val="2000"/>
              <a:buNone/>
            </a:pPr>
            <a:r>
              <a:rPr lang="en-US" dirty="0"/>
              <a:t>Divisions:</a:t>
            </a:r>
          </a:p>
          <a:p>
            <a:pPr marL="730250" lvl="0" indent="-457200" algn="just" rtl="0">
              <a:lnSpc>
                <a:spcPct val="80000"/>
              </a:lnSpc>
              <a:spcBef>
                <a:spcPts val="400"/>
              </a:spcBef>
              <a:spcAft>
                <a:spcPts val="0"/>
              </a:spcAft>
              <a:buClr>
                <a:schemeClr val="dk1"/>
              </a:buClr>
              <a:buSzPts val="2000"/>
              <a:buFont typeface="Arial" panose="020B0604020202020204" pitchFamily="34" charset="0"/>
              <a:buChar char="•"/>
            </a:pPr>
            <a:r>
              <a:rPr lang="en-US" dirty="0">
                <a:solidFill>
                  <a:schemeClr val="tx1"/>
                </a:solidFill>
              </a:rPr>
              <a:t>Aging and Disability Services</a:t>
            </a:r>
          </a:p>
          <a:p>
            <a:pPr marL="730250" lvl="0" indent="-457200" algn="just" rtl="0">
              <a:lnSpc>
                <a:spcPct val="80000"/>
              </a:lnSpc>
              <a:spcBef>
                <a:spcPts val="400"/>
              </a:spcBef>
              <a:spcAft>
                <a:spcPts val="0"/>
              </a:spcAft>
              <a:buClr>
                <a:schemeClr val="dk1"/>
              </a:buClr>
              <a:buSzPts val="2000"/>
              <a:buFont typeface="Arial" panose="020B0604020202020204" pitchFamily="34" charset="0"/>
              <a:buChar char="•"/>
            </a:pPr>
            <a:r>
              <a:rPr lang="en-US" dirty="0">
                <a:solidFill>
                  <a:schemeClr val="tx1"/>
                </a:solidFill>
              </a:rPr>
              <a:t>Child and Family Services</a:t>
            </a:r>
          </a:p>
          <a:p>
            <a:pPr marL="730250" lvl="0" indent="-457200" algn="just" rtl="0">
              <a:lnSpc>
                <a:spcPct val="80000"/>
              </a:lnSpc>
              <a:spcBef>
                <a:spcPts val="400"/>
              </a:spcBef>
              <a:spcAft>
                <a:spcPts val="0"/>
              </a:spcAft>
              <a:buClr>
                <a:schemeClr val="dk1"/>
              </a:buClr>
              <a:buSzPts val="2000"/>
              <a:buFont typeface="Arial" panose="020B0604020202020204" pitchFamily="34" charset="0"/>
              <a:buChar char="•"/>
            </a:pPr>
            <a:r>
              <a:rPr lang="en-US" dirty="0">
                <a:solidFill>
                  <a:schemeClr val="tx1"/>
                </a:solidFill>
              </a:rPr>
              <a:t>Health Care Financing and Policy</a:t>
            </a:r>
          </a:p>
          <a:p>
            <a:pPr marL="730250" lvl="0" indent="-457200" algn="just" rtl="0">
              <a:lnSpc>
                <a:spcPct val="80000"/>
              </a:lnSpc>
              <a:spcBef>
                <a:spcPts val="400"/>
              </a:spcBef>
              <a:spcAft>
                <a:spcPts val="0"/>
              </a:spcAft>
              <a:buClr>
                <a:schemeClr val="dk1"/>
              </a:buClr>
              <a:buSzPts val="2000"/>
              <a:buFont typeface="Arial" panose="020B0604020202020204" pitchFamily="34" charset="0"/>
              <a:buChar char="•"/>
            </a:pPr>
            <a:r>
              <a:rPr lang="en-US" dirty="0">
                <a:solidFill>
                  <a:schemeClr val="tx1"/>
                </a:solidFill>
              </a:rPr>
              <a:t>Public and Behavioral Health</a:t>
            </a:r>
          </a:p>
          <a:p>
            <a:pPr marL="730250" lvl="0" indent="-457200" algn="just" rtl="0">
              <a:lnSpc>
                <a:spcPct val="80000"/>
              </a:lnSpc>
              <a:spcBef>
                <a:spcPts val="400"/>
              </a:spcBef>
              <a:spcAft>
                <a:spcPts val="0"/>
              </a:spcAft>
              <a:buClr>
                <a:schemeClr val="dk1"/>
              </a:buClr>
              <a:buSzPts val="2000"/>
              <a:buFont typeface="Arial" panose="020B0604020202020204" pitchFamily="34" charset="0"/>
              <a:buChar char="•"/>
            </a:pPr>
            <a:r>
              <a:rPr lang="en-US" dirty="0">
                <a:solidFill>
                  <a:schemeClr val="tx1"/>
                </a:solidFill>
              </a:rPr>
              <a:t>Welfare and Supportive Services</a:t>
            </a:r>
            <a:endParaRPr dirty="0">
              <a:solidFill>
                <a:schemeClr val="tx1"/>
              </a:solidFill>
            </a:endParaRPr>
          </a:p>
          <a:p>
            <a:pPr marL="514350" lvl="0" indent="-336550" algn="l" rtl="0">
              <a:lnSpc>
                <a:spcPct val="90000"/>
              </a:lnSpc>
              <a:spcBef>
                <a:spcPts val="0"/>
              </a:spcBef>
              <a:spcAft>
                <a:spcPts val="0"/>
              </a:spcAft>
              <a:buClr>
                <a:schemeClr val="dk1"/>
              </a:buClr>
              <a:buSzPts val="2800"/>
              <a:buFont typeface="Calibri"/>
              <a:buNone/>
            </a:pPr>
            <a:endParaRPr dirty="0"/>
          </a:p>
        </p:txBody>
      </p:sp>
      <p:sp>
        <p:nvSpPr>
          <p:cNvPr id="102" name="Google Shape;102;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103" name="Google Shape;103;p16"/>
          <p:cNvSpPr txBox="1">
            <a:spLocks noGrp="1"/>
          </p:cNvSpPr>
          <p:nvPr>
            <p:ph type="title"/>
          </p:nvPr>
        </p:nvSpPr>
        <p:spPr>
          <a:xfrm>
            <a:off x="703847" y="30079"/>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4400" dirty="0"/>
              <a:t>Introduction</a:t>
            </a:r>
            <a:endParaRPr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#23198 – DPBH – Lakes Crossing Center – Shower Room Renovation</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325563"/>
            <a:ext cx="7734300" cy="5030788"/>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b="0" i="0" dirty="0">
                <a:solidFill>
                  <a:srgbClr val="000000"/>
                </a:solidFill>
                <a:effectLst/>
                <a:latin typeface="Calibri" panose="020F0502020204030204" pitchFamily="34" charset="0"/>
              </a:rPr>
              <a:t>This project will design and construct the renovation of 5 shower stalls in the Lakes Crossing Center housing units.</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b="0" i="0" dirty="0">
                <a:solidFill>
                  <a:srgbClr val="000000"/>
                </a:solidFill>
                <a:effectLst/>
                <a:latin typeface="Calibri" panose="020F0502020204030204" pitchFamily="34" charset="0"/>
              </a:rPr>
              <a:t>The existing shower stalls are showing signs of failure. Plumbing leaks within the shower walls cause ceramic tile to loosen posing safety issues to clients. Mold could develop and potentially cause a health risk.  Three other shower stalls were remodeled in 2016.</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b="0" i="0" dirty="0">
                <a:solidFill>
                  <a:srgbClr val="000000"/>
                </a:solidFill>
                <a:effectLst/>
                <a:latin typeface="Calibri" panose="020F0502020204030204" pitchFamily="34" charset="0"/>
              </a:rPr>
              <a:t>The Lakes Crossing Center is 35,804 square-feet and was constructed in 1974.</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#9</a:t>
            </a:r>
          </a:p>
        </p:txBody>
      </p:sp>
    </p:spTree>
    <p:extLst>
      <p:ext uri="{BB962C8B-B14F-4D97-AF65-F5344CB8AC3E}">
        <p14:creationId xmlns:p14="http://schemas.microsoft.com/office/powerpoint/2010/main" val="5494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dirty="0"/>
          </a:p>
        </p:txBody>
      </p:sp>
      <p:pic>
        <p:nvPicPr>
          <p:cNvPr id="5122" name="Picture 2" descr="Aging bathroom tile photograph">
            <a:extLst>
              <a:ext uri="{FF2B5EF4-FFF2-40B4-BE49-F238E27FC236}">
                <a16:creationId xmlns:a16="http://schemas.microsoft.com/office/drawing/2014/main" id="{D8D71071-24CD-2200-304C-7F6A46CA29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2307" y="1074340"/>
            <a:ext cx="2894543" cy="21709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EE9F83-CB3D-6D21-2130-A405C037D16A}"/>
              </a:ext>
            </a:extLst>
          </p:cNvPr>
          <p:cNvSpPr txBox="1"/>
          <p:nvPr/>
        </p:nvSpPr>
        <p:spPr>
          <a:xfrm>
            <a:off x="2315060" y="1664236"/>
            <a:ext cx="18414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Aging Shower Room</a:t>
            </a:r>
          </a:p>
        </p:txBody>
      </p:sp>
      <p:pic>
        <p:nvPicPr>
          <p:cNvPr id="7" name="Picture 6" descr="Aging bathroom tile photograph">
            <a:extLst>
              <a:ext uri="{FF2B5EF4-FFF2-40B4-BE49-F238E27FC236}">
                <a16:creationId xmlns:a16="http://schemas.microsoft.com/office/drawing/2014/main" id="{C5AEC715-E70D-95F9-ECB5-15BD94117F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0" y="2159794"/>
            <a:ext cx="4483100" cy="3362325"/>
          </a:xfrm>
          <a:prstGeom prst="rect">
            <a:avLst/>
          </a:prstGeom>
        </p:spPr>
      </p:pic>
      <p:pic>
        <p:nvPicPr>
          <p:cNvPr id="8" name="Picture 7" descr="Aging bathroom tile photograph">
            <a:extLst>
              <a:ext uri="{FF2B5EF4-FFF2-40B4-BE49-F238E27FC236}">
                <a16:creationId xmlns:a16="http://schemas.microsoft.com/office/drawing/2014/main" id="{77AE4CB0-A1CC-4035-A941-C7341A5EBB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767262" y="3763011"/>
            <a:ext cx="3381375" cy="2535555"/>
          </a:xfrm>
          <a:prstGeom prst="rect">
            <a:avLst/>
          </a:prstGeom>
        </p:spPr>
      </p:pic>
      <p:sp>
        <p:nvSpPr>
          <p:cNvPr id="10" name="Google Shape;147;p22">
            <a:extLst>
              <a:ext uri="{FF2B5EF4-FFF2-40B4-BE49-F238E27FC236}">
                <a16:creationId xmlns:a16="http://schemas.microsoft.com/office/drawing/2014/main" id="{DC31E4DA-DE98-4A40-9657-12157B49CB0B}"/>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#23198 – DPBH – Lakes Crossing Center – Shower Room Renovation</a:t>
            </a:r>
            <a:endParaRPr sz="2400" dirty="0"/>
          </a:p>
        </p:txBody>
      </p:sp>
    </p:spTree>
    <p:extLst>
      <p:ext uri="{BB962C8B-B14F-4D97-AF65-F5344CB8AC3E}">
        <p14:creationId xmlns:p14="http://schemas.microsoft.com/office/powerpoint/2010/main" val="361486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#23199 – DPBH – SNAMHS – Elevator Replacement (Stein Forensic Hospital)</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325563"/>
            <a:ext cx="7734300" cy="5030788"/>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b="0" i="0" dirty="0">
                <a:solidFill>
                  <a:srgbClr val="000000"/>
                </a:solidFill>
                <a:effectLst/>
              </a:rPr>
              <a:t>This project will design and construct the rehabilitation of the passenger and freight elevators at the Stein Forensic Hospital. </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b="0" i="0" dirty="0">
                <a:solidFill>
                  <a:srgbClr val="000000"/>
                </a:solidFill>
                <a:effectLst/>
              </a:rPr>
              <a:t>The elevators are original to the building and are beyond their useful service life. When these elevators malfunction, occupants are trapped inside the elevator cabs.  Due to the age of the equipment, repairs have become increasingly common, and it has become difficult to obtain replacement parts.  If this project is not approved, repair costs will continue to increase and elevator closures will impact operations, affecting the transport of food and supplies.  </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b="0" i="0" dirty="0">
                <a:solidFill>
                  <a:srgbClr val="000000"/>
                </a:solidFill>
                <a:effectLst/>
              </a:rPr>
              <a:t>Stein Forensic Hospital (Building 3) was originally constructed in 1988 as a </a:t>
            </a:r>
            <a:r>
              <a:rPr lang="en-US" sz="1600" dirty="0">
                <a:solidFill>
                  <a:srgbClr val="000000"/>
                </a:solidFill>
              </a:rPr>
              <a:t>psychiatric hospital</a:t>
            </a:r>
            <a:r>
              <a:rPr lang="en-US" sz="1600" b="0" i="0" dirty="0">
                <a:solidFill>
                  <a:srgbClr val="000000"/>
                </a:solidFill>
                <a:effectLst/>
              </a:rPr>
              <a:t>.  Stein Forensic Hospital was unoccupied between 2009 and 2016 when the building was remodeled to a forensic psychiatric hospital (CIP project 13-C08), however, that remodel did not include elevator rehabilitation in the project scope. Design development drawings were completed by the agency in 2022, under Project 22-A013. </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#10</a:t>
            </a:r>
          </a:p>
        </p:txBody>
      </p:sp>
    </p:spTree>
    <p:extLst>
      <p:ext uri="{BB962C8B-B14F-4D97-AF65-F5344CB8AC3E}">
        <p14:creationId xmlns:p14="http://schemas.microsoft.com/office/powerpoint/2010/main" val="2739568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dirty="0"/>
          </a:p>
        </p:txBody>
      </p:sp>
      <p:pic>
        <p:nvPicPr>
          <p:cNvPr id="6146" name="Picture 2" descr="Images of a elevator">
            <a:extLst>
              <a:ext uri="{FF2B5EF4-FFF2-40B4-BE49-F238E27FC236}">
                <a16:creationId xmlns:a16="http://schemas.microsoft.com/office/drawing/2014/main" id="{E102368D-19D5-DBE7-EB0A-8ECF907FED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253" y="3599545"/>
            <a:ext cx="3919158" cy="29393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s of a elevator">
            <a:extLst>
              <a:ext uri="{FF2B5EF4-FFF2-40B4-BE49-F238E27FC236}">
                <a16:creationId xmlns:a16="http://schemas.microsoft.com/office/drawing/2014/main" id="{5A01B490-DEEE-0440-A1AC-38E55C0D38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061396"/>
            <a:ext cx="4197791" cy="314834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 tag with a 1987 date">
            <a:extLst>
              <a:ext uri="{FF2B5EF4-FFF2-40B4-BE49-F238E27FC236}">
                <a16:creationId xmlns:a16="http://schemas.microsoft.com/office/drawing/2014/main" id="{B49413AE-BDF1-32FA-5CAB-3DE6EE0C21B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0207" y="1909393"/>
            <a:ext cx="4329204" cy="166940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47;p22">
            <a:extLst>
              <a:ext uri="{FF2B5EF4-FFF2-40B4-BE49-F238E27FC236}">
                <a16:creationId xmlns:a16="http://schemas.microsoft.com/office/drawing/2014/main" id="{CB296A29-960B-4D1A-A1A5-B863E5D8E5BC}"/>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#23199 – DPBH – SNAMHS – Elevator Replacement (Stein Forensic Hospital)</a:t>
            </a:r>
            <a:endParaRPr sz="2400" dirty="0"/>
          </a:p>
        </p:txBody>
      </p:sp>
    </p:spTree>
    <p:extLst>
      <p:ext uri="{BB962C8B-B14F-4D97-AF65-F5344CB8AC3E}">
        <p14:creationId xmlns:p14="http://schemas.microsoft.com/office/powerpoint/2010/main" val="1306291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#21151 – DCFS – SNCAS – Interior Remodel and Window Replacement (Buildings 11 &amp; 12)</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628650" y="1089820"/>
            <a:ext cx="7734300" cy="5502275"/>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300" dirty="0"/>
              <a:t>This project will design and construct a remodeling of the bathrooms and kitchens of Buildings 11 and 12 at the Southern Nevada Child and Adolescent Services campus to create accessible bathrooms and kitchens at the first floor, install solid surface seamless showers, replace wall and floor finishes, repair under floor plumbing, and replace plumbing fixtures.  This project will also replace windows in Buildings 11 and 12 at the Southern Nevada Child and Adolescent Services campus.  The replacements will include dual pane, low-e, impact resistant glass.  The frames will be painted to complement the existing buildings. This project will also include an evaluation and cost analysis of window replacement alternatives for each building.</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300" dirty="0"/>
              <a:t>The existing bathroom materials are not seamless, and youth have been breaking off pieces for contraband, which could be used to harm themselves or other patients and staff.  The installation of anti-ligature fixtures and bathroom accessories will minimize opportunities for self-harm.  Buildings 11 and 12 do not have accessible bathrooms, limiting the youth who can be served at these facilities.  The existing kitchens and millwork are at the end of their useful service life and need to be replaced to meet code and ADA accessibility requirements. The existing windows are not impact resistant.  When the windows are broken, pieces can be used by the youth to harm themselves, other youth, or staff.  In May 2020, the facility experienced four broken windows and two elopements.  After a window breakage the room is boarded up and considered unusable until the repair is completed, limiting the facility's capacity to provide mental health services.  The double pane, low-e glazing will increase resident comfort by reducing drafts and increase energy efficiency, which supports the intent of Senate Bill 254 of the 2019 Legislative Session.  </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300" dirty="0"/>
              <a:t>Buildings 11 and 12 were built in 1981 and are being used as part of the Oasis Residential Treatment Center.</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#11</a:t>
            </a:r>
          </a:p>
        </p:txBody>
      </p:sp>
    </p:spTree>
    <p:extLst>
      <p:ext uri="{BB962C8B-B14F-4D97-AF65-F5344CB8AC3E}">
        <p14:creationId xmlns:p14="http://schemas.microsoft.com/office/powerpoint/2010/main" val="211577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pic>
        <p:nvPicPr>
          <p:cNvPr id="2" name="Picture 2" descr="Photograph of a bathroom">
            <a:extLst>
              <a:ext uri="{FF2B5EF4-FFF2-40B4-BE49-F238E27FC236}">
                <a16:creationId xmlns:a16="http://schemas.microsoft.com/office/drawing/2014/main" id="{178CA0FF-FF32-6100-E0C2-5243C5191E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203" y="1229709"/>
            <a:ext cx="3856067" cy="5151315"/>
          </a:xfrm>
          <a:prstGeom prst="rect">
            <a:avLst/>
          </a:prstGeom>
        </p:spPr>
      </p:pic>
      <p:pic>
        <p:nvPicPr>
          <p:cNvPr id="3" name="Picture 3" descr="A wall with windows">
            <a:extLst>
              <a:ext uri="{FF2B5EF4-FFF2-40B4-BE49-F238E27FC236}">
                <a16:creationId xmlns:a16="http://schemas.microsoft.com/office/drawing/2014/main" id="{9A9BD104-5000-4DB8-00D6-AE64914962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289" y="4322438"/>
            <a:ext cx="2743200" cy="2057400"/>
          </a:xfrm>
          <a:prstGeom prst="rect">
            <a:avLst/>
          </a:prstGeom>
        </p:spPr>
      </p:pic>
      <p:pic>
        <p:nvPicPr>
          <p:cNvPr id="4" name="Picture 4" descr="A wall with windows">
            <a:extLst>
              <a:ext uri="{FF2B5EF4-FFF2-40B4-BE49-F238E27FC236}">
                <a16:creationId xmlns:a16="http://schemas.microsoft.com/office/drawing/2014/main" id="{95206678-469E-4419-5AC4-008BC514D8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289" y="1949428"/>
            <a:ext cx="2743200" cy="2057400"/>
          </a:xfrm>
          <a:prstGeom prst="rect">
            <a:avLst/>
          </a:prstGeom>
        </p:spPr>
      </p:pic>
      <p:sp>
        <p:nvSpPr>
          <p:cNvPr id="9" name="Google Shape;147;p22">
            <a:extLst>
              <a:ext uri="{FF2B5EF4-FFF2-40B4-BE49-F238E27FC236}">
                <a16:creationId xmlns:a16="http://schemas.microsoft.com/office/drawing/2014/main" id="{68E7FD14-0877-4A12-8DF6-576D24265B69}"/>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#21151 – DCFS – SNCAS – Interior Remodel and Window Replacement (Buildings 11 &amp; 12)</a:t>
            </a:r>
            <a:endParaRPr sz="2400" dirty="0"/>
          </a:p>
        </p:txBody>
      </p:sp>
    </p:spTree>
    <p:extLst>
      <p:ext uri="{BB962C8B-B14F-4D97-AF65-F5344CB8AC3E}">
        <p14:creationId xmlns:p14="http://schemas.microsoft.com/office/powerpoint/2010/main" val="299082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#23204 – DCFS – SVYC – Gymnasium Addition and Remodel</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854076"/>
            <a:ext cx="7734300" cy="5502275"/>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dirty="0"/>
              <a:t>This project will design and construct additional multi-purpose rooms, add a restroom,  athletic flooring, an air conditioning system, a closed-circuit TV system, insulation to the walls and roof assemblies and replace the lighting and bleachers in the Gymnasium at Summit View Youth Center (SVYC).</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 SVYC facility</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does not have flexible rooms for use by</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 youths. The addition of multipurpose rooms will provide indoor recreational</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opportunities.</a:t>
            </a:r>
            <a:r>
              <a:rPr lang="en-US" sz="1600" spc="20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 project</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will</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also</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add</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closed-circuit</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TV</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system for</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safety</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security</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 the users.</a:t>
            </a:r>
            <a:r>
              <a:rPr lang="en-US" sz="1600" spc="20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 evaporative coolers are original to construction and have reached the end of their useful service life.</a:t>
            </a:r>
            <a:r>
              <a:rPr lang="en-US" sz="1600" spc="20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 extreme</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Las</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Vegas</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temperatures</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do</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not</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allow</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youth</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participate</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gym safely.</a:t>
            </a:r>
            <a:r>
              <a:rPr lang="en-US" sz="1600" spc="20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Adding</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new</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air</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conditioning system will provide the necessary</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heating and cooling to increase participation.</a:t>
            </a:r>
            <a:r>
              <a:rPr lang="en-US" sz="1600" spc="20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 existing bleachers are original to the building and need to be replaced.	 If</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this</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project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not</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funded,</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gymnasium</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will</a:t>
            </a:r>
            <a:r>
              <a:rPr lang="en-US" sz="1600" spc="-4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continue</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be</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underutilized</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 the youth will be underserved in opportunities for rest and physical exercise.</a:t>
            </a:r>
          </a:p>
          <a:p>
            <a:pPr marL="114300" indent="0">
              <a:lnSpc>
                <a:spcPct val="100000"/>
              </a:lnSpc>
              <a:spcBef>
                <a:spcPts val="0"/>
              </a:spcBef>
              <a:buNone/>
            </a:pPr>
            <a:endParaRPr lang="en-US" sz="1600" b="1" dirty="0">
              <a:latin typeface="Calibri" panose="020F0502020204030204" pitchFamily="34" charset="0"/>
              <a:cs typeface="Calibri" panose="020F0502020204030204" pitchFamily="34" charset="0"/>
            </a:endParaRPr>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t>The gymnasium at SVYC was built in 2000.</a:t>
            </a:r>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Department Rank: #12</a:t>
            </a:r>
          </a:p>
        </p:txBody>
      </p:sp>
    </p:spTree>
    <p:extLst>
      <p:ext uri="{BB962C8B-B14F-4D97-AF65-F5344CB8AC3E}">
        <p14:creationId xmlns:p14="http://schemas.microsoft.com/office/powerpoint/2010/main" val="3635362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27</a:t>
            </a:fld>
            <a:endParaRPr lang="en-US" dirty="0"/>
          </a:p>
        </p:txBody>
      </p:sp>
      <p:pic>
        <p:nvPicPr>
          <p:cNvPr id="5" name="Picture 4" descr="Exterior photos of a gymnasium">
            <a:extLst>
              <a:ext uri="{FF2B5EF4-FFF2-40B4-BE49-F238E27FC236}">
                <a16:creationId xmlns:a16="http://schemas.microsoft.com/office/drawing/2014/main" id="{8778F911-C12A-F107-5DBC-2C07E8953B7A}"/>
              </a:ext>
            </a:extLst>
          </p:cNvPr>
          <p:cNvPicPr>
            <a:picLocks noChangeAspect="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4025925" y="3958869"/>
            <a:ext cx="3682949" cy="2762606"/>
          </a:xfrm>
          <a:prstGeom prst="rect">
            <a:avLst/>
          </a:prstGeom>
          <a:noFill/>
          <a:ln>
            <a:noFill/>
          </a:ln>
        </p:spPr>
      </p:pic>
      <p:pic>
        <p:nvPicPr>
          <p:cNvPr id="6" name="Picture 5" descr="Interior photos of a gymnasium">
            <a:extLst>
              <a:ext uri="{FF2B5EF4-FFF2-40B4-BE49-F238E27FC236}">
                <a16:creationId xmlns:a16="http://schemas.microsoft.com/office/drawing/2014/main" id="{09155631-1F38-C024-0362-B1C3B1B427D7}"/>
              </a:ext>
            </a:extLst>
          </p:cNvPr>
          <p:cNvPicPr>
            <a:picLocks noChangeAspect="1"/>
          </p:cNvPicPr>
          <p:nvPr/>
        </p:nvPicPr>
        <p:blipFill>
          <a:blip r:embed="rId5" r:link="rId6" cstate="screen">
            <a:extLst>
              <a:ext uri="{28A0092B-C50C-407E-A947-70E740481C1C}">
                <a14:useLocalDpi xmlns:a14="http://schemas.microsoft.com/office/drawing/2010/main"/>
              </a:ext>
            </a:extLst>
          </a:blip>
          <a:srcRect/>
          <a:stretch>
            <a:fillRect/>
          </a:stretch>
        </p:blipFill>
        <p:spPr bwMode="auto">
          <a:xfrm>
            <a:off x="654374" y="1019502"/>
            <a:ext cx="3837455" cy="2878501"/>
          </a:xfrm>
          <a:prstGeom prst="rect">
            <a:avLst/>
          </a:prstGeom>
          <a:noFill/>
          <a:ln>
            <a:noFill/>
          </a:ln>
        </p:spPr>
      </p:pic>
      <p:pic>
        <p:nvPicPr>
          <p:cNvPr id="7" name="Picture 6" descr="Interior photos of a gymnasium">
            <a:extLst>
              <a:ext uri="{FF2B5EF4-FFF2-40B4-BE49-F238E27FC236}">
                <a16:creationId xmlns:a16="http://schemas.microsoft.com/office/drawing/2014/main" id="{FB76626C-8752-6263-2E25-29FC045FE366}"/>
              </a:ext>
            </a:extLst>
          </p:cNvPr>
          <p:cNvPicPr>
            <a:picLocks noChangeAspect="1"/>
          </p:cNvPicPr>
          <p:nvPr/>
        </p:nvPicPr>
        <p:blipFill>
          <a:blip r:embed="rId7" r:link="rId8" cstate="screen">
            <a:extLst>
              <a:ext uri="{28A0092B-C50C-407E-A947-70E740481C1C}">
                <a14:useLocalDpi xmlns:a14="http://schemas.microsoft.com/office/drawing/2010/main"/>
              </a:ext>
            </a:extLst>
          </a:blip>
          <a:srcRect/>
          <a:stretch>
            <a:fillRect/>
          </a:stretch>
        </p:blipFill>
        <p:spPr bwMode="auto">
          <a:xfrm>
            <a:off x="4568092" y="1019502"/>
            <a:ext cx="3837457" cy="2878502"/>
          </a:xfrm>
          <a:prstGeom prst="rect">
            <a:avLst/>
          </a:prstGeom>
          <a:noFill/>
          <a:ln>
            <a:noFill/>
          </a:ln>
        </p:spPr>
      </p:pic>
      <p:pic>
        <p:nvPicPr>
          <p:cNvPr id="8" name="Picture 7" descr="Exterior photos of a gymnasium">
            <a:extLst>
              <a:ext uri="{FF2B5EF4-FFF2-40B4-BE49-F238E27FC236}">
                <a16:creationId xmlns:a16="http://schemas.microsoft.com/office/drawing/2014/main" id="{393E31FB-7B1D-65FB-B301-27329C8C3998}"/>
              </a:ext>
            </a:extLst>
          </p:cNvPr>
          <p:cNvPicPr>
            <a:picLocks noChangeAspect="1"/>
          </p:cNvPicPr>
          <p:nvPr/>
        </p:nvPicPr>
        <p:blipFill>
          <a:blip r:embed="rId9" r:link="rId10" cstate="screen">
            <a:extLst>
              <a:ext uri="{28A0092B-C50C-407E-A947-70E740481C1C}">
                <a14:useLocalDpi xmlns:a14="http://schemas.microsoft.com/office/drawing/2010/main"/>
              </a:ext>
            </a:extLst>
          </a:blip>
          <a:srcRect/>
          <a:stretch>
            <a:fillRect/>
          </a:stretch>
        </p:blipFill>
        <p:spPr bwMode="auto">
          <a:xfrm>
            <a:off x="222622" y="3958869"/>
            <a:ext cx="3682949" cy="2762605"/>
          </a:xfrm>
          <a:prstGeom prst="rect">
            <a:avLst/>
          </a:prstGeom>
          <a:noFill/>
          <a:ln>
            <a:noFill/>
          </a:ln>
        </p:spPr>
      </p:pic>
      <p:sp>
        <p:nvSpPr>
          <p:cNvPr id="2" name="Arrow: Right 1">
            <a:extLst>
              <a:ext uri="{FF2B5EF4-FFF2-40B4-BE49-F238E27FC236}">
                <a16:creationId xmlns:a16="http://schemas.microsoft.com/office/drawing/2014/main" id="{6EE9F837-C3DC-2FA6-E4F3-D7BC03982E79}"/>
              </a:ext>
              <a:ext uri="{C183D7F6-B498-43B3-948B-1728B52AA6E4}">
                <adec:decorative xmlns:adec="http://schemas.microsoft.com/office/drawing/2017/decorative" val="1"/>
              </a:ext>
            </a:extLst>
          </p:cNvPr>
          <p:cNvSpPr/>
          <p:nvPr/>
        </p:nvSpPr>
        <p:spPr>
          <a:xfrm rot="10565485">
            <a:off x="1380040" y="3057776"/>
            <a:ext cx="531676" cy="2613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4A87C104-7FED-E149-6E41-23D17A31970B}"/>
              </a:ext>
              <a:ext uri="{C183D7F6-B498-43B3-948B-1728B52AA6E4}">
                <adec:decorative xmlns:adec="http://schemas.microsoft.com/office/drawing/2017/decorative" val="1"/>
              </a:ext>
            </a:extLst>
          </p:cNvPr>
          <p:cNvSpPr/>
          <p:nvPr/>
        </p:nvSpPr>
        <p:spPr>
          <a:xfrm rot="10565485">
            <a:off x="6713728" y="5977895"/>
            <a:ext cx="531676" cy="2613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Left-Right 2">
            <a:extLst>
              <a:ext uri="{FF2B5EF4-FFF2-40B4-BE49-F238E27FC236}">
                <a16:creationId xmlns:a16="http://schemas.microsoft.com/office/drawing/2014/main" id="{2895E131-AD41-C473-C079-2EF4214FE4D4}"/>
              </a:ext>
              <a:ext uri="{C183D7F6-B498-43B3-948B-1728B52AA6E4}">
                <adec:decorative xmlns:adec="http://schemas.microsoft.com/office/drawing/2017/decorative" val="1"/>
              </a:ext>
            </a:extLst>
          </p:cNvPr>
          <p:cNvSpPr/>
          <p:nvPr/>
        </p:nvSpPr>
        <p:spPr>
          <a:xfrm rot="20399341">
            <a:off x="4589111" y="5126178"/>
            <a:ext cx="944397" cy="26662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Google Shape;147;p22">
            <a:extLst>
              <a:ext uri="{FF2B5EF4-FFF2-40B4-BE49-F238E27FC236}">
                <a16:creationId xmlns:a16="http://schemas.microsoft.com/office/drawing/2014/main" id="{A0938799-907B-43A5-A33D-8FA87EE8847D}"/>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#23204 – DCFS – SVYC – Gymnasium Addition and Remodel</a:t>
            </a:r>
            <a:endParaRPr sz="2400" dirty="0"/>
          </a:p>
        </p:txBody>
      </p:sp>
    </p:spTree>
    <p:extLst>
      <p:ext uri="{BB962C8B-B14F-4D97-AF65-F5344CB8AC3E}">
        <p14:creationId xmlns:p14="http://schemas.microsoft.com/office/powerpoint/2010/main" val="670023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854076"/>
            <a:ext cx="7734300" cy="5502275"/>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This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project</a:t>
            </a:r>
            <a:r>
              <a:rPr lang="en-US" sz="1600" spc="-30" dirty="0">
                <a:effectLst/>
                <a:latin typeface="Calibri" panose="020F0502020204030204" pitchFamily="34" charset="0"/>
                <a:ea typeface="Arial" panose="020B0604020202020204" pitchFamily="34" charset="0"/>
                <a:cs typeface="Calibri" panose="020F0502020204030204" pitchFamily="34" charset="0"/>
              </a:rPr>
              <a:t> is to </a:t>
            </a:r>
            <a:r>
              <a:rPr lang="en-US" sz="1600" dirty="0">
                <a:effectLst/>
                <a:latin typeface="Calibri" panose="020F0502020204030204" pitchFamily="34" charset="0"/>
                <a:ea typeface="Arial" panose="020B0604020202020204" pitchFamily="34" charset="0"/>
                <a:cs typeface="Calibri" panose="020F0502020204030204" pitchFamily="34" charset="0"/>
              </a:rPr>
              <a:t>design</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construct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removal</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replacement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existing</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athletic</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flooring at the Nevad</a:t>
            </a:r>
            <a:r>
              <a:rPr lang="en-US" sz="1600" dirty="0">
                <a:latin typeface="Calibri" panose="020F0502020204030204" pitchFamily="34" charset="0"/>
                <a:ea typeface="Arial" panose="020B0604020202020204" pitchFamily="34" charset="0"/>
                <a:cs typeface="Calibri" panose="020F0502020204030204" pitchFamily="34" charset="0"/>
              </a:rPr>
              <a:t>a Youth Training Center (NYTC)</a:t>
            </a:r>
            <a:r>
              <a:rPr lang="en-US" sz="1600" dirty="0">
                <a:effectLst/>
                <a:latin typeface="Calibri" panose="020F0502020204030204" pitchFamily="34" charset="0"/>
                <a:ea typeface="Arial" panose="020B0604020202020204" pitchFamily="34" charset="0"/>
                <a:cs typeface="Calibri" panose="020F0502020204030204" pitchFamily="34" charset="0"/>
              </a:rPr>
              <a: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project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will</a:t>
            </a:r>
            <a:r>
              <a:rPr lang="en-US" sz="1600" spc="20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install traditional athletic wood flooring.</a:t>
            </a:r>
            <a:endParaRPr lang="en-US" sz="1600"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current</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vinyl</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floor</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deteriorating</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through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high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use</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showing</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signs</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failure.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flooring</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needs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be replaced to eliminate tripping hazards and possible injury to youth, staff and visitors during sporting events.</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Nevada</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Youth</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Training</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Center</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located</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on</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east</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side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Elko</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Nevada.</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site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dates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early</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1900s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 serves as a school and facility</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for juvenile offenders. The Gymnasium was built in 1976 and is a brick masonry</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 steel framed structure. It contains a large gymnasium area, restrooms, lockers, storage rooms and a mechanical room.</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#13</a:t>
            </a:r>
          </a:p>
        </p:txBody>
      </p:sp>
      <p:sp>
        <p:nvSpPr>
          <p:cNvPr id="7" name="Google Shape;154;p23">
            <a:extLst>
              <a:ext uri="{FF2B5EF4-FFF2-40B4-BE49-F238E27FC236}">
                <a16:creationId xmlns:a16="http://schemas.microsoft.com/office/drawing/2014/main" id="{D9ED0C4F-F628-4E5F-8308-83E3FADD9EE8}"/>
              </a:ext>
            </a:extLst>
          </p:cNvPr>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#7508 – DCFS – NYTC – Gymnasium Floor Replacement</a:t>
            </a:r>
            <a:endParaRPr sz="2400" dirty="0"/>
          </a:p>
        </p:txBody>
      </p:sp>
    </p:spTree>
    <p:extLst>
      <p:ext uri="{BB962C8B-B14F-4D97-AF65-F5344CB8AC3E}">
        <p14:creationId xmlns:p14="http://schemas.microsoft.com/office/powerpoint/2010/main" val="3254349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#7508 – DCFS – NYTC – Gymnasium Floor Replacement</a:t>
            </a:r>
            <a:endParaRPr sz="2400" dirty="0"/>
          </a:p>
        </p:txBody>
      </p:sp>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dirty="0"/>
          </a:p>
        </p:txBody>
      </p:sp>
      <p:pic>
        <p:nvPicPr>
          <p:cNvPr id="4" name="Picture 3" descr="photos of a gymnasium floor">
            <a:extLst>
              <a:ext uri="{FF2B5EF4-FFF2-40B4-BE49-F238E27FC236}">
                <a16:creationId xmlns:a16="http://schemas.microsoft.com/office/drawing/2014/main" id="{3994049D-D60B-AC82-F5E4-98C23BC880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006350" y="1640146"/>
            <a:ext cx="3656191" cy="2730221"/>
          </a:xfrm>
          <a:prstGeom prst="rect">
            <a:avLst/>
          </a:prstGeom>
        </p:spPr>
      </p:pic>
      <p:pic>
        <p:nvPicPr>
          <p:cNvPr id="6" name="Picture 5" descr="photos of a gymnasium floor">
            <a:extLst>
              <a:ext uri="{FF2B5EF4-FFF2-40B4-BE49-F238E27FC236}">
                <a16:creationId xmlns:a16="http://schemas.microsoft.com/office/drawing/2014/main" id="{ECCE7D43-FD91-2AD2-BE78-090B798AE0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569176" y="1925066"/>
            <a:ext cx="3666453" cy="2225895"/>
          </a:xfrm>
          <a:prstGeom prst="rect">
            <a:avLst/>
          </a:prstGeom>
        </p:spPr>
      </p:pic>
      <p:pic>
        <p:nvPicPr>
          <p:cNvPr id="7" name="Picture 6" descr="photos of a gymnasium floor">
            <a:extLst>
              <a:ext uri="{FF2B5EF4-FFF2-40B4-BE49-F238E27FC236}">
                <a16:creationId xmlns:a16="http://schemas.microsoft.com/office/drawing/2014/main" id="{5708005F-BE64-2176-142F-244BDE72E3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31598" y="1871489"/>
            <a:ext cx="4405364" cy="3016704"/>
          </a:xfrm>
          <a:prstGeom prst="rect">
            <a:avLst/>
          </a:prstGeom>
        </p:spPr>
      </p:pic>
      <p:pic>
        <p:nvPicPr>
          <p:cNvPr id="8" name="Picture 7" descr="photos of a gymnasium floor">
            <a:extLst>
              <a:ext uri="{FF2B5EF4-FFF2-40B4-BE49-F238E27FC236}">
                <a16:creationId xmlns:a16="http://schemas.microsoft.com/office/drawing/2014/main" id="{669A9D6B-1CA1-DAE4-8890-EE46DFE9A6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4098802" y="4241773"/>
            <a:ext cx="1812350" cy="3071284"/>
          </a:xfrm>
          <a:prstGeom prst="rect">
            <a:avLst/>
          </a:prstGeom>
        </p:spPr>
      </p:pic>
    </p:spTree>
    <p:extLst>
      <p:ext uri="{BB962C8B-B14F-4D97-AF65-F5344CB8AC3E}">
        <p14:creationId xmlns:p14="http://schemas.microsoft.com/office/powerpoint/2010/main" val="358581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4400" dirty="0"/>
              <a:t>Division Descriptions</a:t>
            </a:r>
            <a:endParaRPr sz="4400" dirty="0"/>
          </a:p>
        </p:txBody>
      </p:sp>
      <p:sp>
        <p:nvSpPr>
          <p:cNvPr id="110" name="Google Shape;11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
        <p:nvSpPr>
          <p:cNvPr id="3" name="Text Placeholder 2">
            <a:extLst>
              <a:ext uri="{FF2B5EF4-FFF2-40B4-BE49-F238E27FC236}">
                <a16:creationId xmlns:a16="http://schemas.microsoft.com/office/drawing/2014/main" id="{8C469BE2-21D1-44FD-B228-386FC1B6568D}"/>
              </a:ext>
            </a:extLst>
          </p:cNvPr>
          <p:cNvSpPr>
            <a:spLocks noGrp="1"/>
          </p:cNvSpPr>
          <p:nvPr>
            <p:ph type="body" idx="1"/>
          </p:nvPr>
        </p:nvSpPr>
        <p:spPr>
          <a:xfrm>
            <a:off x="628650" y="1460498"/>
            <a:ext cx="7886700" cy="4895853"/>
          </a:xfrm>
        </p:spPr>
        <p:txBody>
          <a:bodyPr/>
          <a:lstStyle/>
          <a:p>
            <a:pPr marL="114300" indent="0">
              <a:buNone/>
            </a:pPr>
            <a:r>
              <a:rPr lang="en-US" sz="2000" u="sng" dirty="0"/>
              <a:t>The Division of Child and Family Services</a:t>
            </a:r>
            <a:r>
              <a:rPr lang="en-US" sz="2000" dirty="0"/>
              <a:t> (DCFS) provides children’s mental health services on the campuses of Northern Nevada Child and Adolescent Services (NNCAS) and Southern Nevada Child and Adolescent Services (SNCAS) and operates juvenile justice facilities at Nevada Youth Training Center (NYTC), Caliente Youth Center (CYC), and Summit View Youth Center (SVYC).</a:t>
            </a:r>
          </a:p>
          <a:p>
            <a:pPr marL="114300" indent="0">
              <a:buClr>
                <a:srgbClr val="000000"/>
              </a:buClr>
              <a:buNone/>
              <a:defRPr/>
            </a:pPr>
            <a:r>
              <a:rPr kumimoji="0" lang="en-US" sz="2000" b="0" i="0" u="sng" strike="noStrike" kern="0" cap="none" spc="0" normalizeH="0" baseline="0" noProof="0" dirty="0">
                <a:ln>
                  <a:noFill/>
                </a:ln>
                <a:solidFill>
                  <a:srgbClr val="000000"/>
                </a:solidFill>
                <a:effectLst/>
                <a:uLnTx/>
                <a:uFillTx/>
                <a:latin typeface="Calibri"/>
                <a:cs typeface="Calibri"/>
                <a:sym typeface="Calibri"/>
              </a:rPr>
              <a:t>The Division of Public and Behavioral Health</a:t>
            </a:r>
            <a:r>
              <a:rPr kumimoji="0" lang="en-US" sz="2000" b="0" i="0" strike="noStrike" kern="0" cap="none" spc="0" normalizeH="0" baseline="0" noProof="0" dirty="0">
                <a:ln>
                  <a:noFill/>
                </a:ln>
                <a:solidFill>
                  <a:srgbClr val="000000"/>
                </a:solidFill>
                <a:effectLst/>
                <a:uLnTx/>
                <a:uFillTx/>
                <a:latin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(DPBH) operates the state civil and forensic mental health hospitals (Dini-Townsend, Lakes Crossing Center, Rawson-Neal Hospital, and Stein Forensic Hospital).</a:t>
            </a:r>
            <a:r>
              <a:rPr lang="en-US" sz="2000" dirty="0">
                <a:solidFill>
                  <a:srgbClr val="000000"/>
                </a:solidFill>
              </a:rPr>
              <a:t> </a:t>
            </a:r>
            <a:endParaRPr lang="en-US" sz="2000" dirty="0"/>
          </a:p>
          <a:p>
            <a:pPr marL="114300" indent="0">
              <a:buNone/>
            </a:pPr>
            <a:r>
              <a:rPr lang="en-US" sz="2000" u="sng" dirty="0"/>
              <a:t>The Division of Aging and Disability Services</a:t>
            </a:r>
            <a:r>
              <a:rPr lang="en-US" sz="2000" dirty="0"/>
              <a:t> (ADSD) operates</a:t>
            </a:r>
            <a:r>
              <a:rPr lang="en-US" sz="2000" dirty="0">
                <a:solidFill>
                  <a:srgbClr val="00B050"/>
                </a:solidFill>
              </a:rPr>
              <a:t> </a:t>
            </a:r>
            <a:r>
              <a:rPr lang="en-US" sz="2000" dirty="0"/>
              <a:t>two state-owned regional centers for intellectual and/or developmental disabilities. Desert Regional Center (DRC) serves the greater Las Vegas area and Clark County with the exception of the majority of the outlying rural areas of Clark County, Sierra Regional Center (SRC) serves all of Washoe County.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854076"/>
            <a:ext cx="7734300" cy="5502275"/>
          </a:xfrm>
        </p:spPr>
        <p:txBody>
          <a:bodyPr/>
          <a:lstStyle/>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This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project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will</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design</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construct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replacement</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flooring</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Classroom/ Infirmary</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building at the Nevada Youth Training Center (NYTC).</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This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project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will include heavy duty vinyl tile, carpet and ceramic tile as well as cove base.</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Due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age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heavy</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foot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traffic,</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materials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are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worn</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out.</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public,</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spc="-30" dirty="0">
                <a:latin typeface="Calibri" panose="020F0502020204030204" pitchFamily="34" charset="0"/>
                <a:ea typeface="Arial" panose="020B0604020202020204" pitchFamily="34" charset="0"/>
                <a:cs typeface="Calibri" panose="020F0502020204030204" pitchFamily="34" charset="0"/>
              </a:rPr>
              <a:t>youth</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staff</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which</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utilize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this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building are</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at</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risk of tripping</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on</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 broken</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tile</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or torn piece</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 carpet. The</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floor tiles,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carpet, etc.</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have</a:t>
            </a:r>
            <a:r>
              <a:rPr lang="en-US" sz="1600" spc="-10" dirty="0">
                <a:effectLst/>
                <a:latin typeface="Calibri" panose="020F0502020204030204" pitchFamily="34" charset="0"/>
                <a:ea typeface="Arial" panose="020B0604020202020204" pitchFamily="34" charset="0"/>
                <a:cs typeface="Calibri" panose="020F0502020204030204" pitchFamily="34" charset="0"/>
              </a:rPr>
              <a:t> far surpassed</a:t>
            </a:r>
            <a:r>
              <a:rPr lang="en-US" sz="1600" dirty="0">
                <a:effectLst/>
                <a:latin typeface="Calibri" panose="020F0502020204030204" pitchFamily="34" charset="0"/>
                <a:ea typeface="Arial" panose="020B0604020202020204" pitchFamily="34" charset="0"/>
                <a:cs typeface="Calibri" panose="020F0502020204030204" pitchFamily="34" charset="0"/>
              </a:rPr>
              <a:t> their useful life. The materials are at the point of not being able to be maintained or repaired.</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Nevada</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Youth</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Training</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Center</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located</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on</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east</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side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Elko</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Nevada.</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site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dates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early</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1900s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 serves as a school and facility</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for juvenile offenders. The</a:t>
            </a:r>
            <a:r>
              <a:rPr lang="en-US" sz="1600" spc="-6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Classroom/Infirmary</a:t>
            </a:r>
            <a:r>
              <a:rPr lang="en-US" sz="1600" spc="-7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Building</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was</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originally</a:t>
            </a:r>
            <a:r>
              <a:rPr lang="en-US" sz="1600" spc="-7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constructed</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1972.</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4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ceramic</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tile</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5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VCT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tile</a:t>
            </a:r>
            <a:r>
              <a:rPr lang="en-US" sz="1600" spc="-4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flooring</a:t>
            </a:r>
            <a:r>
              <a:rPr lang="en-US" sz="1600" spc="-5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40" dirty="0">
                <a:effectLst/>
                <a:latin typeface="Calibri" panose="020F0502020204030204" pitchFamily="34" charset="0"/>
                <a:ea typeface="Arial" panose="020B0604020202020204" pitchFamily="34" charset="0"/>
                <a:cs typeface="Calibri" panose="020F0502020204030204" pitchFamily="34" charset="0"/>
              </a:rPr>
              <a:t> </a:t>
            </a:r>
            <a:r>
              <a:rPr lang="en-US" sz="1600" spc="-10" dirty="0">
                <a:effectLst/>
                <a:latin typeface="Calibri" panose="020F0502020204030204" pitchFamily="34" charset="0"/>
                <a:ea typeface="Arial" panose="020B0604020202020204" pitchFamily="34" charset="0"/>
                <a:cs typeface="Calibri" panose="020F0502020204030204" pitchFamily="34" charset="0"/>
              </a:rPr>
              <a:t>original.</a:t>
            </a:r>
            <a:endParaRPr lang="en-US" sz="1600" dirty="0">
              <a:effectLst/>
              <a:latin typeface="Calibri" panose="020F0502020204030204" pitchFamily="34" charset="0"/>
              <a:ea typeface="Arial" panose="020B0604020202020204" pitchFamily="34" charset="0"/>
              <a:cs typeface="Calibri" panose="020F0502020204030204" pitchFamily="34" charset="0"/>
            </a:endParaRP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#14</a:t>
            </a:r>
          </a:p>
        </p:txBody>
      </p:sp>
      <p:sp>
        <p:nvSpPr>
          <p:cNvPr id="7" name="Google Shape;154;p23">
            <a:extLst>
              <a:ext uri="{FF2B5EF4-FFF2-40B4-BE49-F238E27FC236}">
                <a16:creationId xmlns:a16="http://schemas.microsoft.com/office/drawing/2014/main" id="{6E062D48-B3C4-47E4-A3DE-C7E6748EF92D}"/>
              </a:ext>
            </a:extLst>
          </p:cNvPr>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#7515 – DCFS – NYTC – Classroom/Infirmary Building Flooring Replacement</a:t>
            </a:r>
            <a:endParaRPr sz="2400" dirty="0"/>
          </a:p>
        </p:txBody>
      </p:sp>
    </p:spTree>
    <p:extLst>
      <p:ext uri="{BB962C8B-B14F-4D97-AF65-F5344CB8AC3E}">
        <p14:creationId xmlns:p14="http://schemas.microsoft.com/office/powerpoint/2010/main" val="1635165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#7515 – DCFS – NYTC – Classroom/Infirmary Building Flooring Replacement</a:t>
            </a:r>
            <a:endParaRPr sz="2400" dirty="0"/>
          </a:p>
        </p:txBody>
      </p:sp>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dirty="0"/>
          </a:p>
        </p:txBody>
      </p:sp>
      <p:pic>
        <p:nvPicPr>
          <p:cNvPr id="4" name="Picture 3" descr="photos of a linoleum floor">
            <a:extLst>
              <a:ext uri="{FF2B5EF4-FFF2-40B4-BE49-F238E27FC236}">
                <a16:creationId xmlns:a16="http://schemas.microsoft.com/office/drawing/2014/main" id="{3819F41E-4120-1738-BD18-F8F81469AF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81099" y="3762907"/>
            <a:ext cx="2682990" cy="3234150"/>
          </a:xfrm>
          <a:prstGeom prst="rect">
            <a:avLst/>
          </a:prstGeom>
        </p:spPr>
      </p:pic>
      <p:pic>
        <p:nvPicPr>
          <p:cNvPr id="5" name="Picture 4" descr="photos of a linoleum floor">
            <a:extLst>
              <a:ext uri="{FF2B5EF4-FFF2-40B4-BE49-F238E27FC236}">
                <a16:creationId xmlns:a16="http://schemas.microsoft.com/office/drawing/2014/main" id="{63BB6BB5-6334-9106-5EEC-3AB4A8A2E6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215045" y="2878092"/>
            <a:ext cx="3494352" cy="1925731"/>
          </a:xfrm>
          <a:prstGeom prst="rect">
            <a:avLst/>
          </a:prstGeom>
        </p:spPr>
      </p:pic>
      <p:pic>
        <p:nvPicPr>
          <p:cNvPr id="6" name="Picture 5" descr="photos of a linoleum floor">
            <a:extLst>
              <a:ext uri="{FF2B5EF4-FFF2-40B4-BE49-F238E27FC236}">
                <a16:creationId xmlns:a16="http://schemas.microsoft.com/office/drawing/2014/main" id="{8C2B87E4-1225-3466-E80F-66CEB15711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252872" y="4804162"/>
            <a:ext cx="2202763" cy="1631866"/>
          </a:xfrm>
          <a:prstGeom prst="rect">
            <a:avLst/>
          </a:prstGeom>
        </p:spPr>
      </p:pic>
      <p:pic>
        <p:nvPicPr>
          <p:cNvPr id="7" name="Picture 6" descr="photos of a linoleum floor">
            <a:extLst>
              <a:ext uri="{FF2B5EF4-FFF2-40B4-BE49-F238E27FC236}">
                <a16:creationId xmlns:a16="http://schemas.microsoft.com/office/drawing/2014/main" id="{95154A21-9077-871D-2421-4298F10A5A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4983390" y="4804160"/>
            <a:ext cx="2202765" cy="1631868"/>
          </a:xfrm>
          <a:prstGeom prst="rect">
            <a:avLst/>
          </a:prstGeom>
        </p:spPr>
      </p:pic>
      <p:pic>
        <p:nvPicPr>
          <p:cNvPr id="8" name="Picture 7" descr="photos of a linoleum floor">
            <a:extLst>
              <a:ext uri="{FF2B5EF4-FFF2-40B4-BE49-F238E27FC236}">
                <a16:creationId xmlns:a16="http://schemas.microsoft.com/office/drawing/2014/main" id="{9855C911-1FF7-84E8-125F-874DCD57EC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627437" y="1162823"/>
            <a:ext cx="2836788" cy="2802398"/>
          </a:xfrm>
          <a:prstGeom prst="rect">
            <a:avLst/>
          </a:prstGeom>
        </p:spPr>
      </p:pic>
      <p:pic>
        <p:nvPicPr>
          <p:cNvPr id="9" name="Picture 8" descr="photos of a linoleum floor">
            <a:extLst>
              <a:ext uri="{FF2B5EF4-FFF2-40B4-BE49-F238E27FC236}">
                <a16:creationId xmlns:a16="http://schemas.microsoft.com/office/drawing/2014/main" id="{C21D17EA-63C7-B13F-6D7F-154A0F1F00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4242882" y="209840"/>
            <a:ext cx="1424892" cy="2834011"/>
          </a:xfrm>
          <a:prstGeom prst="rect">
            <a:avLst/>
          </a:prstGeom>
        </p:spPr>
      </p:pic>
      <p:pic>
        <p:nvPicPr>
          <p:cNvPr id="10" name="Picture 9" descr="photos of a linoleum floor">
            <a:extLst>
              <a:ext uri="{FF2B5EF4-FFF2-40B4-BE49-F238E27FC236}">
                <a16:creationId xmlns:a16="http://schemas.microsoft.com/office/drawing/2014/main" id="{F69C8BA7-8B0D-C31A-F809-CC8973F0B3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4188047" y="1787379"/>
            <a:ext cx="1971644" cy="3271095"/>
          </a:xfrm>
          <a:prstGeom prst="rect">
            <a:avLst/>
          </a:prstGeom>
        </p:spPr>
      </p:pic>
    </p:spTree>
    <p:extLst>
      <p:ext uri="{BB962C8B-B14F-4D97-AF65-F5344CB8AC3E}">
        <p14:creationId xmlns:p14="http://schemas.microsoft.com/office/powerpoint/2010/main" val="510391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854076"/>
            <a:ext cx="7734300" cy="5502275"/>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400" dirty="0">
                <a:effectLst/>
                <a:latin typeface="Calibri" panose="020F0502020204030204" pitchFamily="34" charset="0"/>
                <a:ea typeface="Arial" panose="020B0604020202020204" pitchFamily="34" charset="0"/>
                <a:cs typeface="Calibri" panose="020F0502020204030204" pitchFamily="34" charset="0"/>
              </a:rPr>
              <a:t>This project will design and construct upgrades to water infrastructure at the Nevada Youth Training Center (NYTC) necessary</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to connect the existing Well #2 to the irrigation system. Maintenance of Well #1 is included in this project because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it</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will</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remain</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the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sole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domestic</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water</a:t>
            </a:r>
            <a:r>
              <a:rPr lang="en-US" sz="1400" spc="-2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source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at</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NYTC.</a:t>
            </a:r>
            <a:r>
              <a:rPr lang="en-US" sz="1400" spc="20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The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project</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scope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includes</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rehabilitation</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of</a:t>
            </a:r>
            <a:r>
              <a:rPr lang="en-US" sz="1400" spc="-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Wells</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#1 and #2, replacement pumps at each well, instrumentation reconfiguration, installation of a backflow preventer at the gym, and site piping necessary to connect Well #2 to the existing irrigation system.</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400" dirty="0">
                <a:effectLst/>
                <a:latin typeface="Calibri" panose="020F0502020204030204" pitchFamily="34" charset="0"/>
                <a:ea typeface="Arial" panose="020B0604020202020204" pitchFamily="34" charset="0"/>
                <a:cs typeface="Calibri" panose="020F0502020204030204" pitchFamily="34" charset="0"/>
              </a:rPr>
              <a:t>Well</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#1</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is</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the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sole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domestic</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water</a:t>
            </a:r>
            <a:r>
              <a:rPr lang="en-US" sz="1400" spc="-2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and</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irrigation</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source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at</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NYTC</a:t>
            </a:r>
            <a:r>
              <a:rPr lang="en-US" sz="1400" spc="-2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as</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Well</a:t>
            </a:r>
            <a:r>
              <a:rPr lang="en-US" sz="1400" spc="-2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#2</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cannot</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be</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connected</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to</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the</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water</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system. This arrangement, although workable, results in a high usage of Well #1.</a:t>
            </a:r>
            <a:r>
              <a:rPr lang="en-US" sz="1400" spc="20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Connecting Well #2 to the irrigation system will</a:t>
            </a:r>
            <a:r>
              <a:rPr lang="en-US" sz="1400" spc="-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relieve</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Well</a:t>
            </a:r>
            <a:r>
              <a:rPr lang="en-US" sz="1400" spc="-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#1</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from that duty</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and</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prolong</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its useful</a:t>
            </a:r>
            <a:r>
              <a:rPr lang="en-US" sz="1400" spc="-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life.</a:t>
            </a:r>
            <a:r>
              <a:rPr lang="en-US" sz="1400" spc="20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Connecting</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Well</a:t>
            </a:r>
            <a:r>
              <a:rPr lang="en-US" sz="1400" spc="-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#2</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to</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the</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irrigation</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system also</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provides the ability</a:t>
            </a:r>
            <a:r>
              <a:rPr lang="en-US" sz="1400" spc="-2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to use existing water rights at NYTC that otherwise could be forfeited as they</a:t>
            </a:r>
            <a:r>
              <a:rPr lang="en-US" sz="1400" spc="-2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are not currently</a:t>
            </a:r>
            <a:r>
              <a:rPr lang="en-US" sz="1400" spc="-2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utilized.</a:t>
            </a:r>
            <a:endParaRPr lang="en-US" sz="1400" b="1" dirty="0">
              <a:latin typeface="Calibri" panose="020F0502020204030204" pitchFamily="34" charset="0"/>
              <a:cs typeface="Calibri" panose="020F0502020204030204" pitchFamily="34" charset="0"/>
            </a:endParaRP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400" dirty="0">
                <a:effectLst/>
                <a:latin typeface="Calibri" panose="020F0502020204030204" pitchFamily="34" charset="0"/>
                <a:ea typeface="Arial" panose="020B0604020202020204" pitchFamily="34" charset="0"/>
                <a:cs typeface="Calibri" panose="020F0502020204030204" pitchFamily="34" charset="0"/>
              </a:rPr>
              <a:t>The Nevada Youth Training Center domestic water system is over 50 years old. The majority</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of buildings and infrastructure</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were</a:t>
            </a:r>
            <a:r>
              <a:rPr lang="en-US" sz="1400" spc="-2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constructed</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in</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the</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1960‘s &amp;</a:t>
            </a:r>
            <a:r>
              <a:rPr lang="en-US" sz="1400" spc="-30" dirty="0">
                <a:effectLst/>
                <a:latin typeface="Calibri" panose="020F0502020204030204" pitchFamily="34" charset="0"/>
                <a:ea typeface="Arial" panose="020B0604020202020204" pitchFamily="34" charset="0"/>
                <a:cs typeface="Calibri" panose="020F0502020204030204" pitchFamily="34" charset="0"/>
              </a:rPr>
              <a:t> 19</a:t>
            </a:r>
            <a:r>
              <a:rPr lang="en-US" sz="1400" dirty="0">
                <a:effectLst/>
                <a:latin typeface="Calibri" panose="020F0502020204030204" pitchFamily="34" charset="0"/>
                <a:ea typeface="Arial" panose="020B0604020202020204" pitchFamily="34" charset="0"/>
                <a:cs typeface="Calibri" panose="020F0502020204030204" pitchFamily="34" charset="0"/>
              </a:rPr>
              <a:t>70’s.</a:t>
            </a:r>
            <a:r>
              <a:rPr lang="en-US" sz="1400" spc="40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Potable</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and</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irrigation</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water</a:t>
            </a:r>
            <a:r>
              <a:rPr lang="en-US" sz="1400" spc="-1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to</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the</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NYTC</a:t>
            </a:r>
            <a:r>
              <a:rPr lang="en-US" sz="1400" spc="-25"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campus</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is</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provided</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by</a:t>
            </a:r>
            <a:r>
              <a:rPr lang="en-US" sz="1400" spc="-6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 single well and a 400,000-gallon water storage tank located just west of the campus.</a:t>
            </a:r>
            <a:r>
              <a:rPr lang="en-US" sz="1400" spc="30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A second well was constructed with a previous CIP</a:t>
            </a:r>
            <a:r>
              <a:rPr lang="en-US" sz="1400" spc="-1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project (09-M08), however the yield from this well has an extremely</a:t>
            </a:r>
            <a:r>
              <a:rPr lang="en-US" sz="1400" spc="-30" dirty="0">
                <a:effectLst/>
                <a:latin typeface="Calibri" panose="020F0502020204030204" pitchFamily="34" charset="0"/>
                <a:ea typeface="Arial" panose="020B0604020202020204" pitchFamily="34" charset="0"/>
                <a:cs typeface="Calibri" panose="020F0502020204030204" pitchFamily="34" charset="0"/>
              </a:rPr>
              <a:t> </a:t>
            </a:r>
            <a:r>
              <a:rPr lang="en-US" sz="1400" dirty="0">
                <a:effectLst/>
                <a:latin typeface="Calibri" panose="020F0502020204030204" pitchFamily="34" charset="0"/>
                <a:ea typeface="Arial" panose="020B0604020202020204" pitchFamily="34" charset="0"/>
                <a:cs typeface="Calibri" panose="020F0502020204030204" pitchFamily="34" charset="0"/>
              </a:rPr>
              <a:t>high ferrous content making it unsuitable for domestic use.</a:t>
            </a:r>
            <a:endParaRPr lang="en-US" sz="1400" b="1" dirty="0">
              <a:latin typeface="Calibri" panose="020F0502020204030204" pitchFamily="34" charset="0"/>
              <a:cs typeface="Calibri" panose="020F0502020204030204" pitchFamily="34" charset="0"/>
            </a:endParaRP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#15</a:t>
            </a:r>
          </a:p>
        </p:txBody>
      </p:sp>
      <p:sp>
        <p:nvSpPr>
          <p:cNvPr id="7" name="Google Shape;154;p23">
            <a:extLst>
              <a:ext uri="{FF2B5EF4-FFF2-40B4-BE49-F238E27FC236}">
                <a16:creationId xmlns:a16="http://schemas.microsoft.com/office/drawing/2014/main" id="{48793C18-E44E-4447-A05D-6C6A96B8898E}"/>
              </a:ext>
            </a:extLst>
          </p:cNvPr>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#19235 – DCFS – NYTC – Connect Well #2 to the Irrigation System</a:t>
            </a:r>
            <a:endParaRPr sz="2400" dirty="0"/>
          </a:p>
        </p:txBody>
      </p:sp>
    </p:spTree>
    <p:extLst>
      <p:ext uri="{BB962C8B-B14F-4D97-AF65-F5344CB8AC3E}">
        <p14:creationId xmlns:p14="http://schemas.microsoft.com/office/powerpoint/2010/main" val="776256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#19235 – DCFS – NYTC – Connect Well #2 to the Irrigation System</a:t>
            </a:r>
            <a:endParaRPr sz="2400" dirty="0"/>
          </a:p>
        </p:txBody>
      </p:sp>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dirty="0"/>
          </a:p>
        </p:txBody>
      </p:sp>
      <p:pic>
        <p:nvPicPr>
          <p:cNvPr id="4" name="Picture 3" descr="Exterior picture of a shed">
            <a:extLst>
              <a:ext uri="{FF2B5EF4-FFF2-40B4-BE49-F238E27FC236}">
                <a16:creationId xmlns:a16="http://schemas.microsoft.com/office/drawing/2014/main" id="{C2E6D9AD-587D-6F55-AE74-5DF8949C09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86907" y="322971"/>
            <a:ext cx="3708054" cy="4911932"/>
          </a:xfrm>
          <a:prstGeom prst="rect">
            <a:avLst/>
          </a:prstGeom>
        </p:spPr>
      </p:pic>
      <p:pic>
        <p:nvPicPr>
          <p:cNvPr id="5" name="Picture 4" descr="An outside picture of grass">
            <a:extLst>
              <a:ext uri="{FF2B5EF4-FFF2-40B4-BE49-F238E27FC236}">
                <a16:creationId xmlns:a16="http://schemas.microsoft.com/office/drawing/2014/main" id="{AFF07331-AFEA-56C4-71E3-9EA0969D28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719606" y="3257446"/>
            <a:ext cx="2865122" cy="3839604"/>
          </a:xfrm>
          <a:prstGeom prst="rect">
            <a:avLst/>
          </a:prstGeom>
        </p:spPr>
      </p:pic>
    </p:spTree>
    <p:extLst>
      <p:ext uri="{BB962C8B-B14F-4D97-AF65-F5344CB8AC3E}">
        <p14:creationId xmlns:p14="http://schemas.microsoft.com/office/powerpoint/2010/main" val="288537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854076"/>
            <a:ext cx="7734300" cy="5502275"/>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 project will</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design and construct a campus-wide replacement of the irrigation water systems at the Nevada Youth Training</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Center</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(NYTC).</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sports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field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irrigation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system</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good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condition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will</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not</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be</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included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with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this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project. The</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project</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scope</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includes abandonment of the</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existing</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irrigation</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facilities, installation</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 new</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irrigation</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mains, valves, sprinkler heads, and control wiring.</a:t>
            </a:r>
            <a:r>
              <a:rPr lang="en-US" sz="1600" spc="20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If possible, recently</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upgraded sprinkler heads will be reused.</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existing</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irrigation</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system was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installed</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1974</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has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far exceeded its useful</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life.</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Current</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pipe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materials are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inconsistent</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with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current</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standards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resulting</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continual</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maintenance and failures.</a:t>
            </a:r>
            <a:r>
              <a:rPr lang="en-US" sz="1600" spc="20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site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use</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has</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changed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over</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years and the existing sprinkler layout </a:t>
            </a:r>
            <a:r>
              <a:rPr lang="en-US" sz="1600" dirty="0">
                <a:latin typeface="Calibri" panose="020F0502020204030204" pitchFamily="34" charset="0"/>
                <a:ea typeface="Arial" panose="020B0604020202020204" pitchFamily="34" charset="0"/>
                <a:cs typeface="Calibri" panose="020F0502020204030204" pitchFamily="34" charset="0"/>
              </a:rPr>
              <a:t>i</a:t>
            </a:r>
            <a:r>
              <a:rPr lang="en-US" sz="1600" dirty="0">
                <a:effectLst/>
                <a:latin typeface="Calibri" panose="020F0502020204030204" pitchFamily="34" charset="0"/>
                <a:ea typeface="Arial" panose="020B0604020202020204" pitchFamily="34" charset="0"/>
                <a:cs typeface="Calibri" panose="020F0502020204030204" pitchFamily="34" charset="0"/>
              </a:rPr>
              <a:t>s wasteful and inefficient.</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 Nevada</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Youth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Training</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Center</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operates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its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own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domestic</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water</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system</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which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over</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50</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years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old.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majority</a:t>
            </a:r>
            <a:r>
              <a:rPr lang="en-US" sz="1600" spc="-5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 buildings and infrastructure were constructed in the 1960‘s and 1970’s.</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#16</a:t>
            </a:r>
          </a:p>
        </p:txBody>
      </p:sp>
      <p:sp>
        <p:nvSpPr>
          <p:cNvPr id="7" name="Google Shape;154;p23">
            <a:extLst>
              <a:ext uri="{FF2B5EF4-FFF2-40B4-BE49-F238E27FC236}">
                <a16:creationId xmlns:a16="http://schemas.microsoft.com/office/drawing/2014/main" id="{62B1CA43-5E57-4F60-A8B7-C4F3ABC44B41}"/>
              </a:ext>
            </a:extLst>
          </p:cNvPr>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#7511 – DCFS – NYTC – Upgrade Irrigation System</a:t>
            </a:r>
            <a:endParaRPr sz="2400" dirty="0"/>
          </a:p>
        </p:txBody>
      </p:sp>
    </p:spTree>
    <p:extLst>
      <p:ext uri="{BB962C8B-B14F-4D97-AF65-F5344CB8AC3E}">
        <p14:creationId xmlns:p14="http://schemas.microsoft.com/office/powerpoint/2010/main" val="2266742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#7511 – DCFS – NYTC – Upgrade Irrigation System</a:t>
            </a:r>
            <a:endParaRPr sz="2400" dirty="0"/>
          </a:p>
        </p:txBody>
      </p:sp>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dirty="0"/>
          </a:p>
        </p:txBody>
      </p:sp>
      <p:pic>
        <p:nvPicPr>
          <p:cNvPr id="4" name="Picture 3" descr="Photographs of an irrigation system">
            <a:extLst>
              <a:ext uri="{FF2B5EF4-FFF2-40B4-BE49-F238E27FC236}">
                <a16:creationId xmlns:a16="http://schemas.microsoft.com/office/drawing/2014/main" id="{46FE6D34-E873-E0C2-80B1-C0F63D1D58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060" y="1061545"/>
            <a:ext cx="2138140" cy="3569240"/>
          </a:xfrm>
          <a:prstGeom prst="rect">
            <a:avLst/>
          </a:prstGeom>
        </p:spPr>
      </p:pic>
      <p:pic>
        <p:nvPicPr>
          <p:cNvPr id="5" name="Picture 4" descr="Photographs of an irrigation system">
            <a:extLst>
              <a:ext uri="{FF2B5EF4-FFF2-40B4-BE49-F238E27FC236}">
                <a16:creationId xmlns:a16="http://schemas.microsoft.com/office/drawing/2014/main" id="{E2DDC929-3613-765B-D124-88C73AA9E4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84956" y="4912735"/>
            <a:ext cx="2061680" cy="1587238"/>
          </a:xfrm>
          <a:prstGeom prst="rect">
            <a:avLst/>
          </a:prstGeom>
        </p:spPr>
      </p:pic>
      <p:pic>
        <p:nvPicPr>
          <p:cNvPr id="7" name="Picture 6" descr="An exterior photo with a building">
            <a:extLst>
              <a:ext uri="{FF2B5EF4-FFF2-40B4-BE49-F238E27FC236}">
                <a16:creationId xmlns:a16="http://schemas.microsoft.com/office/drawing/2014/main" id="{B9E19CF2-DFE7-974A-3E32-6817D82572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623201" y="4780660"/>
            <a:ext cx="2041521" cy="1831230"/>
          </a:xfrm>
          <a:prstGeom prst="rect">
            <a:avLst/>
          </a:prstGeom>
        </p:spPr>
      </p:pic>
      <p:pic>
        <p:nvPicPr>
          <p:cNvPr id="9" name="Picture 8" descr="An exterior photo with a building">
            <a:extLst>
              <a:ext uri="{FF2B5EF4-FFF2-40B4-BE49-F238E27FC236}">
                <a16:creationId xmlns:a16="http://schemas.microsoft.com/office/drawing/2014/main" id="{2F4199E7-AE62-FB51-CDBB-25898183EB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3029448" y="1379270"/>
            <a:ext cx="3585376" cy="2917653"/>
          </a:xfrm>
          <a:prstGeom prst="rect">
            <a:avLst/>
          </a:prstGeom>
        </p:spPr>
      </p:pic>
      <p:pic>
        <p:nvPicPr>
          <p:cNvPr id="10" name="Picture 9" descr="An exterior photo with a building">
            <a:extLst>
              <a:ext uri="{FF2B5EF4-FFF2-40B4-BE49-F238E27FC236}">
                <a16:creationId xmlns:a16="http://schemas.microsoft.com/office/drawing/2014/main" id="{6072518E-1111-10FF-5787-9E3981E250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5763642" y="2369241"/>
            <a:ext cx="4023276" cy="2418262"/>
          </a:xfrm>
          <a:prstGeom prst="rect">
            <a:avLst/>
          </a:prstGeom>
        </p:spPr>
      </p:pic>
    </p:spTree>
    <p:extLst>
      <p:ext uri="{BB962C8B-B14F-4D97-AF65-F5344CB8AC3E}">
        <p14:creationId xmlns:p14="http://schemas.microsoft.com/office/powerpoint/2010/main" val="3058004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166648"/>
            <a:ext cx="7734300" cy="5189703"/>
          </a:xfrm>
        </p:spPr>
        <p:txBody>
          <a:bodyPr/>
          <a:lstStyle/>
          <a:p>
            <a:pPr marL="114300" indent="0">
              <a:lnSpc>
                <a:spcPct val="100000"/>
              </a:lnSpc>
              <a:spcBef>
                <a:spcPts val="0"/>
              </a:spcBef>
              <a:buNone/>
            </a:pPr>
            <a:r>
              <a:rPr lang="en-US" sz="1600" b="1" dirty="0"/>
              <a:t>Detail Description:</a:t>
            </a:r>
            <a:endParaRPr lang="en-US" sz="1600" dirty="0"/>
          </a:p>
          <a:p>
            <a:pPr marL="114300" indent="0">
              <a:lnSpc>
                <a:spcPct val="100000"/>
              </a:lnSpc>
              <a:spcBef>
                <a:spcPts val="0"/>
              </a:spcBef>
              <a:buNone/>
            </a:pPr>
            <a:r>
              <a:rPr lang="en-US" sz="1600" dirty="0"/>
              <a:t>This project will design and construct a rounded wall cap on top of the patio yard walls at Desert Willow Treatment Center at the Southern Nevada Child and Adolescent Services campus.</a:t>
            </a:r>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dirty="0"/>
              <a:t>At ten feet high, the patio walls can be breached by the residents in care. The new rounded wall caps will discourage elopement by hindering the residents' ability to obtain a firm grip at the top of the walls.</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t>This facility was constructed in 1998 with 5 patient units.  This project was previously requested in 2019 and 2021.</a:t>
            </a:r>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Department Rank: #17</a:t>
            </a:r>
          </a:p>
        </p:txBody>
      </p:sp>
      <p:sp>
        <p:nvSpPr>
          <p:cNvPr id="7" name="Google Shape;154;p23">
            <a:extLst>
              <a:ext uri="{FF2B5EF4-FFF2-40B4-BE49-F238E27FC236}">
                <a16:creationId xmlns:a16="http://schemas.microsoft.com/office/drawing/2014/main" id="{0ADE1AA6-6F84-437A-9FE4-A95855EF0468}"/>
              </a:ext>
            </a:extLst>
          </p:cNvPr>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#19194 – DCFS – SNCAS – Patio Wall Caps (DWTC)</a:t>
            </a:r>
            <a:endParaRPr sz="2400" dirty="0"/>
          </a:p>
        </p:txBody>
      </p:sp>
    </p:spTree>
    <p:extLst>
      <p:ext uri="{BB962C8B-B14F-4D97-AF65-F5344CB8AC3E}">
        <p14:creationId xmlns:p14="http://schemas.microsoft.com/office/powerpoint/2010/main" val="2328217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#19194 – DCFS – SNCAS – Patio Wall Caps (DWTC)</a:t>
            </a:r>
            <a:endParaRPr sz="2400" dirty="0"/>
          </a:p>
        </p:txBody>
      </p:sp>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dirty="0"/>
          </a:p>
        </p:txBody>
      </p:sp>
      <p:pic>
        <p:nvPicPr>
          <p:cNvPr id="2" name="Picture 2" descr="A patio with picnic tables and a tall wall">
            <a:extLst>
              <a:ext uri="{FF2B5EF4-FFF2-40B4-BE49-F238E27FC236}">
                <a16:creationId xmlns:a16="http://schemas.microsoft.com/office/drawing/2014/main" id="{AF673602-27A9-B249-ED4C-D59BBA8EC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861" y="1079325"/>
            <a:ext cx="6737766" cy="5063212"/>
          </a:xfrm>
          <a:prstGeom prst="rect">
            <a:avLst/>
          </a:prstGeom>
        </p:spPr>
      </p:pic>
    </p:spTree>
    <p:extLst>
      <p:ext uri="{BB962C8B-B14F-4D97-AF65-F5344CB8AC3E}">
        <p14:creationId xmlns:p14="http://schemas.microsoft.com/office/powerpoint/2010/main" val="1135690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103586"/>
            <a:ext cx="7734300" cy="5252765"/>
          </a:xfrm>
        </p:spPr>
        <p:txBody>
          <a:bodyPr/>
          <a:lstStyle/>
          <a:p>
            <a:pPr marL="114300" indent="0">
              <a:lnSpc>
                <a:spcPct val="100000"/>
              </a:lnSpc>
              <a:spcBef>
                <a:spcPts val="0"/>
              </a:spcBef>
              <a:buNone/>
            </a:pPr>
            <a:r>
              <a:rPr lang="en-US" sz="1600" b="1" dirty="0"/>
              <a:t>Detail Description:</a:t>
            </a:r>
            <a:endParaRPr lang="en-US" sz="1600" dirty="0"/>
          </a:p>
          <a:p>
            <a:pPr marL="114300" indent="0">
              <a:lnSpc>
                <a:spcPct val="100000"/>
              </a:lnSpc>
              <a:spcBef>
                <a:spcPts val="0"/>
              </a:spcBef>
              <a:buNone/>
            </a:pPr>
            <a:r>
              <a:rPr lang="en-US" sz="1600" dirty="0"/>
              <a:t>This project will design and construct a surveillance system including fixed cameras and digital storage to retain images for future use at Southern Nevada Child and Adolescent Services.</a:t>
            </a:r>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dirty="0"/>
              <a:t>There have been campus buildings and vehicles broken into and vandalized. Camera footage will assist with criminal investigations and better document employee and client incidents (i.e., runaways, outdoor fights, etc.).</a:t>
            </a:r>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t>The site occupies 8 acres and was constructed in 1974.</a:t>
            </a:r>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Department Rank: #18</a:t>
            </a:r>
          </a:p>
        </p:txBody>
      </p:sp>
      <p:sp>
        <p:nvSpPr>
          <p:cNvPr id="7" name="Google Shape;154;p23">
            <a:extLst>
              <a:ext uri="{FF2B5EF4-FFF2-40B4-BE49-F238E27FC236}">
                <a16:creationId xmlns:a16="http://schemas.microsoft.com/office/drawing/2014/main" id="{EEF4DBA1-3872-4994-843E-F00A4A047E25}"/>
              </a:ext>
            </a:extLst>
          </p:cNvPr>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#21153 – DCFS – SNCAS – Install Security Cameras</a:t>
            </a:r>
            <a:endParaRPr sz="2400" dirty="0"/>
          </a:p>
        </p:txBody>
      </p:sp>
    </p:spTree>
    <p:extLst>
      <p:ext uri="{BB962C8B-B14F-4D97-AF65-F5344CB8AC3E}">
        <p14:creationId xmlns:p14="http://schemas.microsoft.com/office/powerpoint/2010/main" val="1981558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#21153 – DCFS – SNCAS – Install Security Cameras</a:t>
            </a:r>
            <a:endParaRPr sz="2400" dirty="0"/>
          </a:p>
        </p:txBody>
      </p:sp>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dirty="0"/>
          </a:p>
        </p:txBody>
      </p:sp>
      <p:pic>
        <p:nvPicPr>
          <p:cNvPr id="4" name="Picture 2" descr="SNCAS map with labels">
            <a:extLst>
              <a:ext uri="{FF2B5EF4-FFF2-40B4-BE49-F238E27FC236}">
                <a16:creationId xmlns:a16="http://schemas.microsoft.com/office/drawing/2014/main" id="{24696E2B-89E9-8F35-36F2-79713D2F6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883" y="1037268"/>
            <a:ext cx="6828720" cy="5607379"/>
          </a:xfrm>
          <a:prstGeom prst="rect">
            <a:avLst/>
          </a:prstGeom>
        </p:spPr>
      </p:pic>
    </p:spTree>
    <p:extLst>
      <p:ext uri="{BB962C8B-B14F-4D97-AF65-F5344CB8AC3E}">
        <p14:creationId xmlns:p14="http://schemas.microsoft.com/office/powerpoint/2010/main" val="4131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703847" y="1035304"/>
            <a:ext cx="7368465" cy="512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A8CDD7"/>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C0BEAF"/>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E8B7B7"/>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E8B7B7"/>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E8B7B7"/>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E8B7B7"/>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E8B7B7"/>
              </a:buClr>
              <a:buFont typeface="Wingdings" pitchFamily="2" charset="2"/>
              <a:buChar char="§"/>
              <a:defRPr sz="1300">
                <a:solidFill>
                  <a:schemeClr val="tx2"/>
                </a:solidFill>
                <a:latin typeface="Franklin Gothic Medium" pitchFamily="34" charset="0"/>
              </a:defRPr>
            </a:lvl9pPr>
          </a:lstStyle>
          <a:p>
            <a:pPr algn="just" eaLnBrk="1" fontAlgn="base" hangingPunct="1">
              <a:spcBef>
                <a:spcPts val="0"/>
              </a:spcBef>
              <a:buClrTx/>
              <a:buFontTx/>
              <a:buNone/>
            </a:pPr>
            <a:r>
              <a:rPr lang="en-US" altLang="en-US" sz="1600" b="1" dirty="0">
                <a:solidFill>
                  <a:schemeClr val="tx1"/>
                </a:solidFill>
                <a:latin typeface="Calibri"/>
                <a:cs typeface="Calibri"/>
              </a:rPr>
              <a:t>Detail Description:</a:t>
            </a:r>
          </a:p>
          <a:p>
            <a:pPr algn="just">
              <a:buNone/>
            </a:pPr>
            <a:r>
              <a:rPr lang="en-US" sz="1600" dirty="0">
                <a:solidFill>
                  <a:schemeClr val="tx1"/>
                </a:solidFill>
                <a:latin typeface="Calibri"/>
                <a:cs typeface="Calibri"/>
              </a:rPr>
              <a:t>This project will replace six air handling units and 91 fan coils at the Desert Willow Treatment Center (DWTC) on the Southern Nevada Child and Adolescent Services campus.</a:t>
            </a:r>
          </a:p>
          <a:p>
            <a:pPr algn="just">
              <a:buNone/>
            </a:pPr>
            <a:endParaRPr lang="en-US" sz="1100" dirty="0">
              <a:solidFill>
                <a:schemeClr val="tx1"/>
              </a:solidFill>
              <a:latin typeface="Calibri"/>
              <a:cs typeface="Calibri"/>
            </a:endParaRPr>
          </a:p>
          <a:p>
            <a:pPr algn="just">
              <a:spcBef>
                <a:spcPts val="0"/>
              </a:spcBef>
              <a:buClrTx/>
              <a:buNone/>
            </a:pPr>
            <a:r>
              <a:rPr lang="en-US" sz="1600" b="1" dirty="0">
                <a:solidFill>
                  <a:schemeClr val="tx1"/>
                </a:solidFill>
                <a:latin typeface="Calibri"/>
                <a:cs typeface="Calibri"/>
              </a:rPr>
              <a:t>Project Justification:</a:t>
            </a:r>
            <a:endParaRPr lang="en-US" sz="1100" dirty="0">
              <a:solidFill>
                <a:schemeClr val="tx1"/>
              </a:solidFill>
              <a:latin typeface="Calibri"/>
              <a:cs typeface="Calibri"/>
            </a:endParaRPr>
          </a:p>
          <a:p>
            <a:pPr algn="just">
              <a:buNone/>
            </a:pPr>
            <a:r>
              <a:rPr lang="en-US" sz="1600" dirty="0">
                <a:solidFill>
                  <a:schemeClr val="tx1"/>
                </a:solidFill>
                <a:latin typeface="Calibri"/>
                <a:cs typeface="Calibri"/>
              </a:rPr>
              <a:t>Air handlers and fan coils are critical components of the facility’s HVAC system. If these components fail, then the hospital could no longer operate and serve its inpatient mental health clients. The existing air handlers and fan coils have passed their useful life. Once components have reached this age, it becomes increasingly difficult to source replacement parts. Customized or obsolete parts could take several months to replace, which could leave the hospital’s operations suspended for a prolonged period.</a:t>
            </a:r>
          </a:p>
          <a:p>
            <a:pPr algn="just">
              <a:buNone/>
            </a:pPr>
            <a:endParaRPr lang="en-US" sz="1100" dirty="0">
              <a:solidFill>
                <a:schemeClr val="tx1"/>
              </a:solidFill>
              <a:latin typeface="Calibri"/>
              <a:cs typeface="Calibri"/>
            </a:endParaRPr>
          </a:p>
          <a:p>
            <a:pPr algn="just">
              <a:buNone/>
            </a:pPr>
            <a:r>
              <a:rPr lang="en-US" sz="1600" b="1" dirty="0">
                <a:solidFill>
                  <a:schemeClr val="tx1"/>
                </a:solidFill>
                <a:latin typeface="Calibri"/>
                <a:cs typeface="Calibri"/>
              </a:rPr>
              <a:t>Background Information:</a:t>
            </a:r>
            <a:endParaRPr lang="en-US" sz="1100" dirty="0">
              <a:solidFill>
                <a:schemeClr val="tx1"/>
              </a:solidFill>
              <a:latin typeface="Calibri"/>
              <a:cs typeface="Calibri"/>
            </a:endParaRPr>
          </a:p>
          <a:p>
            <a:pPr algn="just">
              <a:buNone/>
            </a:pPr>
            <a:r>
              <a:rPr lang="en-US" sz="1600" dirty="0">
                <a:solidFill>
                  <a:schemeClr val="tx1"/>
                </a:solidFill>
                <a:latin typeface="Calibri"/>
                <a:cs typeface="Calibri"/>
              </a:rPr>
              <a:t>The Children’s Mental Health youth acute and residential treatment facility was built in 1998. The facility is 58,400 sq ft. The air handlers and fan coils are original to the building. The critical facility is a licensed and Joint Commission accredited 24-hour children’s psychiatric hospital. </a:t>
            </a:r>
            <a:endParaRPr lang="en-US" sz="1100" dirty="0">
              <a:solidFill>
                <a:schemeClr val="tx1"/>
              </a:solidFill>
              <a:latin typeface="Calibri"/>
              <a:cs typeface="Calibri"/>
            </a:endParaRPr>
          </a:p>
          <a:p>
            <a:pPr algn="just" eaLnBrk="1" fontAlgn="base" hangingPunct="1">
              <a:spcBef>
                <a:spcPts val="0"/>
              </a:spcBef>
              <a:buClrTx/>
              <a:buFontTx/>
              <a:buNone/>
            </a:pPr>
            <a:endParaRPr lang="en-US" altLang="en-US" sz="1600" dirty="0">
              <a:solidFill>
                <a:prstClr val="black"/>
              </a:solidFill>
              <a:latin typeface="Calibri" panose="020F0502020204030204" pitchFamily="34" charset="0"/>
              <a:cs typeface="Calibri" panose="020F0502020204030204" pitchFamily="34" charset="0"/>
            </a:endParaRPr>
          </a:p>
          <a:p>
            <a:pPr algn="just" eaLnBrk="1" fontAlgn="base" hangingPunct="1">
              <a:spcBef>
                <a:spcPts val="0"/>
              </a:spcBef>
              <a:buClrTx/>
              <a:buFontTx/>
              <a:buNone/>
            </a:pPr>
            <a:r>
              <a:rPr lang="en-US" altLang="en-US" sz="1600" b="1" dirty="0">
                <a:solidFill>
                  <a:schemeClr val="tx1"/>
                </a:solidFill>
                <a:latin typeface="Calibri" panose="020F0502020204030204" pitchFamily="34" charset="0"/>
                <a:cs typeface="Calibri" panose="020F0502020204030204" pitchFamily="34" charset="0"/>
              </a:rPr>
              <a:t>Department Rank: #1</a:t>
            </a:r>
          </a:p>
        </p:txBody>
      </p:sp>
      <p:sp>
        <p:nvSpPr>
          <p:cNvPr id="4" name="Google Shape;110;p17">
            <a:extLst>
              <a:ext uri="{FF2B5EF4-FFF2-40B4-BE49-F238E27FC236}">
                <a16:creationId xmlns:a16="http://schemas.microsoft.com/office/drawing/2014/main" id="{B597BF63-0B07-4035-836D-02BF5E7AB733}"/>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
        <p:nvSpPr>
          <p:cNvPr id="8" name="Google Shape;103;p16">
            <a:extLst>
              <a:ext uri="{FF2B5EF4-FFF2-40B4-BE49-F238E27FC236}">
                <a16:creationId xmlns:a16="http://schemas.microsoft.com/office/drawing/2014/main" id="{A07F97CB-A492-41FA-A75C-1DEBF916589C}"/>
              </a:ext>
            </a:extLst>
          </p:cNvPr>
          <p:cNvSpPr txBox="1">
            <a:spLocks noGrp="1"/>
          </p:cNvSpPr>
          <p:nvPr>
            <p:ph type="title" idx="4294967295"/>
          </p:nvPr>
        </p:nvSpPr>
        <p:spPr>
          <a:xfrm>
            <a:off x="703847" y="30079"/>
            <a:ext cx="7886700" cy="1325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2D4E6B"/>
              </a:buClr>
              <a:buSzPts val="4800"/>
              <a:buFont typeface="Arial"/>
              <a:buNone/>
              <a:tabLst/>
              <a:defRPr/>
            </a:pPr>
            <a:r>
              <a:rPr kumimoji="0" lang="en-US" altLang="en-US" sz="2400" b="0" i="0" u="none" strike="noStrike" kern="0" cap="none" spc="0" normalizeH="0" baseline="0" noProof="0" dirty="0">
                <a:ln>
                  <a:noFill/>
                </a:ln>
                <a:solidFill>
                  <a:srgbClr val="2D4E6B"/>
                </a:solidFill>
                <a:effectLst/>
                <a:uLnTx/>
                <a:uFillTx/>
                <a:latin typeface="Calibri"/>
                <a:ea typeface="Arial"/>
                <a:cs typeface="Calibri"/>
                <a:sym typeface="Calibri"/>
              </a:rPr>
              <a:t>#21146 – DCFS – SNCAS – HVAC Replacement (DWTC)</a:t>
            </a:r>
          </a:p>
        </p:txBody>
      </p:sp>
    </p:spTree>
    <p:extLst>
      <p:ext uri="{BB962C8B-B14F-4D97-AF65-F5344CB8AC3E}">
        <p14:creationId xmlns:p14="http://schemas.microsoft.com/office/powerpoint/2010/main" val="1622446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854076"/>
            <a:ext cx="7734300" cy="5502275"/>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300" dirty="0"/>
              <a:t>The project will design and construct perimeter security fencing at the Desert Regional Center (DRC) campus. The security fencing will include access-controlled pedestrian gates and electrically operated vehicle gates for regular vehicle and emergency vehicle access. This project is located on State property.</a:t>
            </a:r>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300" dirty="0"/>
              <a:t>DRC’s Intermediate Care Facility (ICF) provides residential supports to persons with intellectual and developmental disabilities. Currently, the ICF doors are locked from the inside and most individuals require a staff member to open the exterior doors for them and escort them outside. This arrangement does not allow for individual privacy. Several of the individuals also lack safety awareness and can easily wander off the ICF Campus on to the busy streets of Jones or Charleston risking serious injury. Other individuals may run onto these roads to elope or purposely harm themselves when upset. Due to its location, the ICF campus experiences a lot of unauthorized foot traffic. Homeless individuals have attempted to set up encampments on the ICF campus. In the last five years there have been break-ins in two of the administrative buildings as well as employee vehicles. Most recently, a bicycle was stolen from a backyard. Having the ICF fencing project completed will improve the quality of life of the persons served. It will allow a majority of the residents to exit their homes and walk the ICF community without staff nearby, allowing staff to monitor from a distance. The defined boundary will give the individuals served freedom and independence. Also, the security fencing will help to make the environment safer by reducing unauthorized cross campus traffic, theft, and vandalism.</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300" dirty="0"/>
              <a:t>The DRC was built in 1976. The security fence was requested in 2019 and 2021. The schematic design for this project was completed by the agency in 2021, under Project 21-A021.</a:t>
            </a:r>
          </a:p>
          <a:p>
            <a:pPr marL="114300" indent="0">
              <a:lnSpc>
                <a:spcPct val="100000"/>
              </a:lnSpc>
              <a:spcBef>
                <a:spcPts val="0"/>
              </a:spcBef>
              <a:buNone/>
            </a:pPr>
            <a:endParaRPr lang="en-US" sz="1600" dirty="0"/>
          </a:p>
          <a:p>
            <a:pPr marL="114300" indent="0">
              <a:lnSpc>
                <a:spcPct val="100000"/>
              </a:lnSpc>
              <a:spcBef>
                <a:spcPts val="0"/>
              </a:spcBef>
              <a:buNone/>
            </a:pPr>
            <a:r>
              <a:rPr lang="en-US" sz="1600" b="1" dirty="0"/>
              <a:t>Department Rank: #19</a:t>
            </a:r>
          </a:p>
        </p:txBody>
      </p:sp>
      <p:sp>
        <p:nvSpPr>
          <p:cNvPr id="7" name="Google Shape;154;p23">
            <a:extLst>
              <a:ext uri="{FF2B5EF4-FFF2-40B4-BE49-F238E27FC236}">
                <a16:creationId xmlns:a16="http://schemas.microsoft.com/office/drawing/2014/main" id="{7A32E6DD-FFBF-44D3-A265-B297A067FB24}"/>
              </a:ext>
            </a:extLst>
          </p:cNvPr>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#21126 – ADSD – DRC – Security Fencing</a:t>
            </a:r>
            <a:endParaRPr sz="2400" dirty="0"/>
          </a:p>
        </p:txBody>
      </p:sp>
    </p:spTree>
    <p:extLst>
      <p:ext uri="{BB962C8B-B14F-4D97-AF65-F5344CB8AC3E}">
        <p14:creationId xmlns:p14="http://schemas.microsoft.com/office/powerpoint/2010/main" val="2640130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#21126 – ADSD – DRC – Security Fencing</a:t>
            </a:r>
            <a:endParaRPr sz="2400" dirty="0"/>
          </a:p>
        </p:txBody>
      </p:sp>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dirty="0"/>
          </a:p>
        </p:txBody>
      </p:sp>
      <p:pic>
        <p:nvPicPr>
          <p:cNvPr id="3" name="Picture 2" descr="An overview map">
            <a:extLst>
              <a:ext uri="{FF2B5EF4-FFF2-40B4-BE49-F238E27FC236}">
                <a16:creationId xmlns:a16="http://schemas.microsoft.com/office/drawing/2014/main" id="{19F908A4-D7F2-E5B0-02EF-E4923E45F7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233" y="1045440"/>
            <a:ext cx="6718517" cy="5812560"/>
          </a:xfrm>
          <a:prstGeom prst="rect">
            <a:avLst/>
          </a:prstGeom>
        </p:spPr>
      </p:pic>
      <p:pic>
        <p:nvPicPr>
          <p:cNvPr id="5" name="Picture 4" descr="A concept image of a fence">
            <a:extLst>
              <a:ext uri="{FF2B5EF4-FFF2-40B4-BE49-F238E27FC236}">
                <a16:creationId xmlns:a16="http://schemas.microsoft.com/office/drawing/2014/main" id="{88560C20-1105-802C-85C0-B0214835E369}"/>
              </a:ext>
            </a:extLst>
          </p:cNvPr>
          <p:cNvPicPr>
            <a:picLocks noChangeAspect="1"/>
          </p:cNvPicPr>
          <p:nvPr/>
        </p:nvPicPr>
        <p:blipFill>
          <a:blip r:embed="rId4"/>
          <a:stretch>
            <a:fillRect/>
          </a:stretch>
        </p:blipFill>
        <p:spPr>
          <a:xfrm>
            <a:off x="6147744" y="1389401"/>
            <a:ext cx="2610214" cy="2486372"/>
          </a:xfrm>
          <a:prstGeom prst="rect">
            <a:avLst/>
          </a:prstGeom>
        </p:spPr>
      </p:pic>
    </p:spTree>
    <p:extLst>
      <p:ext uri="{BB962C8B-B14F-4D97-AF65-F5344CB8AC3E}">
        <p14:creationId xmlns:p14="http://schemas.microsoft.com/office/powerpoint/2010/main" val="2138428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499341" y="1103586"/>
            <a:ext cx="7734300" cy="5252765"/>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This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project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will</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design</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and</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construct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electronic</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security</a:t>
            </a:r>
            <a:r>
              <a:rPr lang="en-US" sz="1600" spc="-4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gates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with</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key</a:t>
            </a:r>
            <a:r>
              <a:rPr lang="en-US" sz="1600" spc="-5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card</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access</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at</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two</a:t>
            </a:r>
            <a:r>
              <a:rPr lang="en-US" sz="1600" spc="-3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entrances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 Nevada Youth Training Center (NYTC) facility including site improvements and utility connections.</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Nevada</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Youth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Training</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Center</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facility</a:t>
            </a:r>
            <a:r>
              <a:rPr lang="en-US" sz="1600" spc="-6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which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houses</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troubled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youth</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structured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rehabilitation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program.</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 facility</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does not have a fence or a secure point of access, and there is currently</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no way</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 control vehicular access to the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facility.</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These</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gates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would</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allow</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for</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Nevada</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Division</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 Forestry,</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which</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housed</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at</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northeast</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corner</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of the property,</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still</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have</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access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their</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facility,</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it</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would</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allow</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for</a:t>
            </a:r>
            <a:r>
              <a:rPr lang="en-US" sz="1600" spc="-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visitors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to</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access</a:t>
            </a:r>
            <a:r>
              <a:rPr lang="en-US" sz="1600" spc="-1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Administration</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Building</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for</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check-in purposes, but it would not allow unauthorized access to the back of the campus.</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Nevada</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Youth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Training</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Center</a:t>
            </a:r>
            <a:r>
              <a:rPr lang="en-US" sz="1600" spc="-20"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was</a:t>
            </a:r>
            <a:r>
              <a:rPr lang="en-US" sz="1600" spc="-1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constructed</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multiple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phases</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which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started</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in</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1962</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with</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the</a:t>
            </a:r>
            <a:r>
              <a:rPr lang="en-US" sz="1600" spc="-3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last</a:t>
            </a:r>
            <a:r>
              <a:rPr lang="en-US" sz="1600" spc="-25"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structures having been completed in the mid 1990's.</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Department Rank: #20</a:t>
            </a:r>
          </a:p>
        </p:txBody>
      </p:sp>
      <p:sp>
        <p:nvSpPr>
          <p:cNvPr id="7" name="Google Shape;154;p23">
            <a:extLst>
              <a:ext uri="{FF2B5EF4-FFF2-40B4-BE49-F238E27FC236}">
                <a16:creationId xmlns:a16="http://schemas.microsoft.com/office/drawing/2014/main" id="{9E1FBECD-A969-4801-8A84-F77826C6C283}"/>
              </a:ext>
            </a:extLst>
          </p:cNvPr>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#21141 – DCFS – NYTC – Security Entrance Gates</a:t>
            </a:r>
            <a:endParaRPr sz="3600" dirty="0"/>
          </a:p>
        </p:txBody>
      </p:sp>
    </p:spTree>
    <p:extLst>
      <p:ext uri="{BB962C8B-B14F-4D97-AF65-F5344CB8AC3E}">
        <p14:creationId xmlns:p14="http://schemas.microsoft.com/office/powerpoint/2010/main" val="3471419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28650" y="0"/>
            <a:ext cx="8515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#21141 – DCFS – NYTC – Security Entrance Gates</a:t>
            </a:r>
            <a:endParaRPr sz="3600" dirty="0"/>
          </a:p>
        </p:txBody>
      </p:sp>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dirty="0"/>
          </a:p>
        </p:txBody>
      </p:sp>
      <p:pic>
        <p:nvPicPr>
          <p:cNvPr id="4" name="Picture 3" descr="An outside picture with trees">
            <a:extLst>
              <a:ext uri="{FF2B5EF4-FFF2-40B4-BE49-F238E27FC236}">
                <a16:creationId xmlns:a16="http://schemas.microsoft.com/office/drawing/2014/main" id="{C9501995-F35C-7D3B-6489-873A8E57B2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flipV="1">
            <a:off x="-400725" y="1914691"/>
            <a:ext cx="5681704" cy="3955344"/>
          </a:xfrm>
          <a:prstGeom prst="rect">
            <a:avLst/>
          </a:prstGeom>
        </p:spPr>
      </p:pic>
      <p:pic>
        <p:nvPicPr>
          <p:cNvPr id="6" name="Picture 5" descr="An outside picture with trees and a road">
            <a:extLst>
              <a:ext uri="{FF2B5EF4-FFF2-40B4-BE49-F238E27FC236}">
                <a16:creationId xmlns:a16="http://schemas.microsoft.com/office/drawing/2014/main" id="{A0EECEB1-1BDB-AA5F-F0F5-CA68DC3A46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275582" y="1278081"/>
            <a:ext cx="4548498" cy="4095360"/>
          </a:xfrm>
          <a:prstGeom prst="rect">
            <a:avLst/>
          </a:prstGeom>
        </p:spPr>
      </p:pic>
    </p:spTree>
    <p:extLst>
      <p:ext uri="{BB962C8B-B14F-4D97-AF65-F5344CB8AC3E}">
        <p14:creationId xmlns:p14="http://schemas.microsoft.com/office/powerpoint/2010/main" val="3304714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8E6C5-CC2A-4384-84DC-D275DFA591A4}"/>
              </a:ext>
            </a:extLst>
          </p:cNvPr>
          <p:cNvSpPr>
            <a:spLocks noGrp="1"/>
          </p:cNvSpPr>
          <p:nvPr>
            <p:ph type="sldNum" sz="quarter" idx="12"/>
          </p:nvPr>
        </p:nvSpPr>
        <p:spPr/>
        <p:txBody>
          <a:bodyPr/>
          <a:lstStyle/>
          <a:p>
            <a:fld id="{E9C1D828-F931-464A-8E86-F9D742DA373F}" type="slidenum">
              <a:rPr lang="en-US" smtClean="0"/>
              <a:pPr/>
              <a:t>44</a:t>
            </a:fld>
            <a:endParaRPr lang="en-US"/>
          </a:p>
        </p:txBody>
      </p:sp>
      <p:sp>
        <p:nvSpPr>
          <p:cNvPr id="3" name="Title 2">
            <a:extLst>
              <a:ext uri="{FF2B5EF4-FFF2-40B4-BE49-F238E27FC236}">
                <a16:creationId xmlns:a16="http://schemas.microsoft.com/office/drawing/2014/main" id="{2C79FDB3-CC24-4E7C-A1F3-7019928DF5C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12921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46A0D7-C454-4ED7-8AE8-A26A6EC97F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3" name="Picture 3" descr="Picture of an HVAC unit">
            <a:extLst>
              <a:ext uri="{FF2B5EF4-FFF2-40B4-BE49-F238E27FC236}">
                <a16:creationId xmlns:a16="http://schemas.microsoft.com/office/drawing/2014/main" id="{81A79EA1-F240-8588-3EAA-61200D36CA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9003" y="1525102"/>
            <a:ext cx="2743200" cy="3665415"/>
          </a:xfrm>
          <a:prstGeom prst="rect">
            <a:avLst/>
          </a:prstGeom>
        </p:spPr>
      </p:pic>
      <p:pic>
        <p:nvPicPr>
          <p:cNvPr id="4" name="Picture 4" descr="Picture of an HVAC unit">
            <a:extLst>
              <a:ext uri="{FF2B5EF4-FFF2-40B4-BE49-F238E27FC236}">
                <a16:creationId xmlns:a16="http://schemas.microsoft.com/office/drawing/2014/main" id="{B8F2F06D-50A9-6665-10D5-FDA23D721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158" y="1522399"/>
            <a:ext cx="2743200" cy="3655002"/>
          </a:xfrm>
          <a:prstGeom prst="rect">
            <a:avLst/>
          </a:prstGeom>
        </p:spPr>
      </p:pic>
      <p:sp>
        <p:nvSpPr>
          <p:cNvPr id="8" name="Google Shape;103;p16">
            <a:extLst>
              <a:ext uri="{FF2B5EF4-FFF2-40B4-BE49-F238E27FC236}">
                <a16:creationId xmlns:a16="http://schemas.microsoft.com/office/drawing/2014/main" id="{75D4BFEA-8732-4C3B-AC5C-FB7C316935AD}"/>
              </a:ext>
            </a:extLst>
          </p:cNvPr>
          <p:cNvSpPr txBox="1">
            <a:spLocks noGrp="1"/>
          </p:cNvSpPr>
          <p:nvPr>
            <p:ph type="title" idx="4294967295"/>
          </p:nvPr>
        </p:nvSpPr>
        <p:spPr>
          <a:xfrm>
            <a:off x="703847" y="30079"/>
            <a:ext cx="7886700" cy="1325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2D4E6B"/>
              </a:buClr>
              <a:buSzPts val="4800"/>
              <a:buFont typeface="Arial"/>
              <a:buNone/>
              <a:tabLst/>
              <a:defRPr/>
            </a:pPr>
            <a:r>
              <a:rPr kumimoji="0" lang="en-US" altLang="en-US" sz="2400" b="0" i="0" u="none" strike="noStrike" kern="0" cap="none" spc="0" normalizeH="0" baseline="0" noProof="0" dirty="0">
                <a:ln>
                  <a:noFill/>
                </a:ln>
                <a:solidFill>
                  <a:srgbClr val="2D4E6B"/>
                </a:solidFill>
                <a:effectLst/>
                <a:uLnTx/>
                <a:uFillTx/>
                <a:latin typeface="Calibri"/>
                <a:ea typeface="Arial"/>
                <a:cs typeface="Calibri"/>
                <a:sym typeface="Calibri"/>
              </a:rPr>
              <a:t>#21146 – DCFS – SNCAS – HVAC Replacement (DWTC)</a:t>
            </a:r>
          </a:p>
        </p:txBody>
      </p:sp>
    </p:spTree>
    <p:extLst>
      <p:ext uri="{BB962C8B-B14F-4D97-AF65-F5344CB8AC3E}">
        <p14:creationId xmlns:p14="http://schemas.microsoft.com/office/powerpoint/2010/main" val="153921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#7442 – DPBH – SNAMHS – Anti-Ligature Rehabilitation (Rawson-Neal Hospital)</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628650" y="1325563"/>
            <a:ext cx="7734300" cy="4647857"/>
          </a:xfrm>
        </p:spPr>
        <p:txBody>
          <a:bodyPr/>
          <a:lstStyle/>
          <a:p>
            <a:pPr marL="114300" indent="0">
              <a:lnSpc>
                <a:spcPct val="100000"/>
              </a:lnSpc>
              <a:spcBef>
                <a:spcPts val="0"/>
              </a:spcBef>
              <a:buNone/>
            </a:pPr>
            <a:r>
              <a:rPr lang="en-US" sz="1600" b="1" dirty="0"/>
              <a:t>Detail Description:</a:t>
            </a:r>
          </a:p>
          <a:p>
            <a:pPr marL="114300" indent="0">
              <a:lnSpc>
                <a:spcPct val="100000"/>
              </a:lnSpc>
              <a:spcBef>
                <a:spcPts val="0"/>
              </a:spcBef>
              <a:buNone/>
            </a:pPr>
            <a:r>
              <a:rPr lang="en-US" sz="1600" b="0" i="0" dirty="0">
                <a:solidFill>
                  <a:srgbClr val="000000"/>
                </a:solidFill>
                <a:effectLst/>
                <a:latin typeface="Calibri" panose="020F0502020204030204" pitchFamily="34" charset="0"/>
              </a:rPr>
              <a:t>This project will design and construct a rehabilitation of client restrooms at Rawson-Neal Hospital with anti-ligature lighting, anti-ligature restroom fixtures, and rehabilitate interior finishes and showers.  This project will complete the replacement of affixed furniture in the client bedrooms and will replace the flooring in the client rooms, gymnasium, and allied therapy rooms.</a:t>
            </a:r>
            <a:endParaRPr lang="en-US" sz="1600" b="1" dirty="0"/>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Project Justification:</a:t>
            </a:r>
          </a:p>
          <a:p>
            <a:pPr marL="114300" indent="0">
              <a:lnSpc>
                <a:spcPct val="100000"/>
              </a:lnSpc>
              <a:spcBef>
                <a:spcPts val="0"/>
              </a:spcBef>
              <a:buNone/>
            </a:pPr>
            <a:r>
              <a:rPr lang="en-US" sz="1600" b="0" i="0" dirty="0">
                <a:solidFill>
                  <a:srgbClr val="000000"/>
                </a:solidFill>
                <a:effectLst/>
              </a:rPr>
              <a:t>The Rawson-Neal Hospital houses both forensic and </a:t>
            </a:r>
            <a:r>
              <a:rPr lang="en-US" sz="1600" dirty="0">
                <a:solidFill>
                  <a:srgbClr val="000000"/>
                </a:solidFill>
              </a:rPr>
              <a:t>civil clients</a:t>
            </a:r>
            <a:r>
              <a:rPr lang="en-US" sz="1600" b="0" i="0" dirty="0">
                <a:solidFill>
                  <a:srgbClr val="000000"/>
                </a:solidFill>
                <a:effectLst/>
              </a:rPr>
              <a:t>. The forensic psychiatric clients require a level of security appropriate to a detention </a:t>
            </a:r>
            <a:r>
              <a:rPr lang="en-US" sz="1600" dirty="0">
                <a:solidFill>
                  <a:srgbClr val="000000"/>
                </a:solidFill>
              </a:rPr>
              <a:t>facility and both civil and forensic psychiatric clients require a physical environment free of hazards that could cause bodily harm to themselves or others.  </a:t>
            </a:r>
          </a:p>
          <a:p>
            <a:pPr marL="114300" indent="0">
              <a:lnSpc>
                <a:spcPct val="100000"/>
              </a:lnSpc>
              <a:spcBef>
                <a:spcPts val="0"/>
              </a:spcBef>
              <a:buNone/>
            </a:pPr>
            <a:endParaRPr lang="en-US" sz="1600" b="1" dirty="0"/>
          </a:p>
          <a:p>
            <a:pPr marL="114300" indent="0">
              <a:lnSpc>
                <a:spcPct val="100000"/>
              </a:lnSpc>
              <a:spcBef>
                <a:spcPts val="0"/>
              </a:spcBef>
              <a:buNone/>
            </a:pPr>
            <a:r>
              <a:rPr lang="en-US" sz="1600" b="1" dirty="0"/>
              <a:t>Background Information:</a:t>
            </a:r>
          </a:p>
          <a:p>
            <a:pPr marL="114300" indent="0">
              <a:lnSpc>
                <a:spcPct val="100000"/>
              </a:lnSpc>
              <a:spcBef>
                <a:spcPts val="0"/>
              </a:spcBef>
              <a:buNone/>
            </a:pPr>
            <a:r>
              <a:rPr lang="en-US" sz="1600" dirty="0">
                <a:solidFill>
                  <a:srgbClr val="000000"/>
                </a:solidFill>
              </a:rPr>
              <a:t>The Rawson-Neal Hospital was constructed in 2006.  The interior finishes proposed for replacement are all original to the construction of the building.</a:t>
            </a:r>
            <a:endParaRPr lang="en-US" sz="1600" dirty="0">
              <a:solidFill>
                <a:srgbClr val="000000"/>
              </a:solidFill>
              <a:latin typeface="Calibri" panose="020F0502020204030204" pitchFamily="34" charset="0"/>
            </a:endParaRPr>
          </a:p>
          <a:p>
            <a:pPr marL="114300" indent="0">
              <a:lnSpc>
                <a:spcPct val="100000"/>
              </a:lnSpc>
              <a:spcBef>
                <a:spcPts val="0"/>
              </a:spcBef>
              <a:buNone/>
            </a:pPr>
            <a:endParaRPr lang="en-US" sz="1600" dirty="0">
              <a:solidFill>
                <a:srgbClr val="000000"/>
              </a:solidFill>
              <a:latin typeface="Calibri" panose="020F0502020204030204" pitchFamily="34" charset="0"/>
            </a:endParaRPr>
          </a:p>
          <a:p>
            <a:pPr marL="114300" indent="0">
              <a:lnSpc>
                <a:spcPct val="100000"/>
              </a:lnSpc>
              <a:spcBef>
                <a:spcPts val="0"/>
              </a:spcBef>
              <a:buNone/>
            </a:pPr>
            <a:r>
              <a:rPr lang="en-US" sz="1600" b="1" dirty="0"/>
              <a:t>Department Rank: #2</a:t>
            </a:r>
          </a:p>
        </p:txBody>
      </p:sp>
    </p:spTree>
    <p:extLst>
      <p:ext uri="{BB962C8B-B14F-4D97-AF65-F5344CB8AC3E}">
        <p14:creationId xmlns:p14="http://schemas.microsoft.com/office/powerpoint/2010/main" val="54315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1026" name="Picture 2" descr="Picture of a room at the psychiatric hosptal">
            <a:extLst>
              <a:ext uri="{FF2B5EF4-FFF2-40B4-BE49-F238E27FC236}">
                <a16:creationId xmlns:a16="http://schemas.microsoft.com/office/drawing/2014/main" id="{BC903817-8A7D-1C83-3D48-A8F1BAC7689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44353" y="1162154"/>
            <a:ext cx="5167238" cy="26421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001EC8-CD99-5FE1-27E0-3EDC269A977C}"/>
              </a:ext>
            </a:extLst>
          </p:cNvPr>
          <p:cNvSpPr txBox="1"/>
          <p:nvPr/>
        </p:nvSpPr>
        <p:spPr>
          <a:xfrm>
            <a:off x="341121" y="1325563"/>
            <a:ext cx="2881913" cy="523220"/>
          </a:xfrm>
          <a:prstGeom prst="rect">
            <a:avLst/>
          </a:prstGeom>
          <a:noFill/>
        </p:spPr>
        <p:txBody>
          <a:bodyPr wrap="square" lIns="91440" tIns="45720" rIns="91440" bIns="45720" rtlCol="0" anchor="t">
            <a:spAutoFit/>
          </a:bodyPr>
          <a:lstStyle/>
          <a:p>
            <a:pPr algn="ctr"/>
            <a:r>
              <a:rPr lang="en-US" dirty="0">
                <a:solidFill>
                  <a:schemeClr val="tx1"/>
                </a:solidFill>
                <a:latin typeface="Calibri" panose="020F0502020204030204" pitchFamily="34" charset="0"/>
                <a:cs typeface="Calibri" panose="020F0502020204030204" pitchFamily="34" charset="0"/>
              </a:rPr>
              <a:t>Rawson-Neal Psychiatric Hospital</a:t>
            </a:r>
          </a:p>
          <a:p>
            <a:pPr algn="ctr"/>
            <a:r>
              <a:rPr lang="en-US" dirty="0">
                <a:solidFill>
                  <a:schemeClr val="tx1"/>
                </a:solidFill>
                <a:latin typeface="Calibri" panose="020F0502020204030204" pitchFamily="34" charset="0"/>
                <a:cs typeface="Calibri" panose="020F0502020204030204" pitchFamily="34" charset="0"/>
              </a:rPr>
              <a:t>C-Pod Rooms (30 each)</a:t>
            </a:r>
          </a:p>
        </p:txBody>
      </p:sp>
      <p:sp>
        <p:nvSpPr>
          <p:cNvPr id="3" name="TextBox 2">
            <a:extLst>
              <a:ext uri="{FF2B5EF4-FFF2-40B4-BE49-F238E27FC236}">
                <a16:creationId xmlns:a16="http://schemas.microsoft.com/office/drawing/2014/main" id="{C7263C65-76D9-8B9F-E2FA-7FED4891466B}"/>
              </a:ext>
            </a:extLst>
          </p:cNvPr>
          <p:cNvSpPr txBox="1"/>
          <p:nvPr/>
        </p:nvSpPr>
        <p:spPr>
          <a:xfrm>
            <a:off x="329186" y="2221603"/>
            <a:ext cx="2909668" cy="523220"/>
          </a:xfrm>
          <a:prstGeom prst="rect">
            <a:avLst/>
          </a:prstGeom>
          <a:noFill/>
        </p:spPr>
        <p:txBody>
          <a:bodyPr wrap="square" lIns="91440" tIns="45720" rIns="91440" bIns="45720" rtlCol="0" anchor="t">
            <a:spAutoFit/>
          </a:bodyPr>
          <a:lstStyle/>
          <a:p>
            <a:pPr algn="ctr"/>
            <a:r>
              <a:rPr lang="en-US" dirty="0">
                <a:solidFill>
                  <a:schemeClr val="tx1"/>
                </a:solidFill>
                <a:latin typeface="Calibri" panose="020F0502020204030204" pitchFamily="34" charset="0"/>
                <a:cs typeface="Calibri" panose="020F0502020204030204" pitchFamily="34" charset="0"/>
              </a:rPr>
              <a:t>Rawson Neal Psychiatric Hospital</a:t>
            </a:r>
          </a:p>
          <a:p>
            <a:pPr algn="ctr"/>
            <a:r>
              <a:rPr lang="en-US" dirty="0">
                <a:solidFill>
                  <a:schemeClr val="tx1"/>
                </a:solidFill>
                <a:latin typeface="Calibri" panose="020F0502020204030204" pitchFamily="34" charset="0"/>
                <a:cs typeface="Calibri" panose="020F0502020204030204" pitchFamily="34" charset="0"/>
              </a:rPr>
              <a:t>Units D, E, G, H (160 each)</a:t>
            </a:r>
          </a:p>
        </p:txBody>
      </p:sp>
      <p:sp>
        <p:nvSpPr>
          <p:cNvPr id="4" name="TextBox 3">
            <a:extLst>
              <a:ext uri="{FF2B5EF4-FFF2-40B4-BE49-F238E27FC236}">
                <a16:creationId xmlns:a16="http://schemas.microsoft.com/office/drawing/2014/main" id="{C4851000-3425-87A4-200C-D4EED48E714C}"/>
              </a:ext>
            </a:extLst>
          </p:cNvPr>
          <p:cNvSpPr txBox="1"/>
          <p:nvPr/>
        </p:nvSpPr>
        <p:spPr>
          <a:xfrm>
            <a:off x="3544353" y="4966426"/>
            <a:ext cx="1896673" cy="523220"/>
          </a:xfrm>
          <a:prstGeom prst="rect">
            <a:avLst/>
          </a:prstGeom>
          <a:noFill/>
        </p:spPr>
        <p:txBody>
          <a:bodyPr wrap="none" lIns="91440" tIns="45720" rIns="91440" bIns="45720" rtlCol="0" anchor="t">
            <a:spAutoFit/>
          </a:bodyPr>
          <a:lstStyle/>
          <a:p>
            <a:pPr algn="ctr"/>
            <a:r>
              <a:rPr lang="en-US" dirty="0">
                <a:latin typeface="Calibri" panose="020F0502020204030204" pitchFamily="34" charset="0"/>
                <a:cs typeface="Calibri" panose="020F0502020204030204" pitchFamily="34" charset="0"/>
              </a:rPr>
              <a:t>Compliant Anti-ligature</a:t>
            </a:r>
          </a:p>
          <a:p>
            <a:pPr algn="ctr"/>
            <a:r>
              <a:rPr lang="en-US" dirty="0">
                <a:latin typeface="Calibri" panose="020F0502020204030204" pitchFamily="34" charset="0"/>
                <a:cs typeface="Calibri" panose="020F0502020204030204" pitchFamily="34" charset="0"/>
              </a:rPr>
              <a:t>Affixed Bed</a:t>
            </a:r>
          </a:p>
        </p:txBody>
      </p:sp>
      <p:pic>
        <p:nvPicPr>
          <p:cNvPr id="6" name="Picture 5" descr="Compliant Anti-ligature afixed Bed&#10;">
            <a:extLst>
              <a:ext uri="{FF2B5EF4-FFF2-40B4-BE49-F238E27FC236}">
                <a16:creationId xmlns:a16="http://schemas.microsoft.com/office/drawing/2014/main" id="{A76C097E-91AE-9F54-4E13-62FD3384C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22" y="3854937"/>
            <a:ext cx="2613292" cy="2784455"/>
          </a:xfrm>
          <a:prstGeom prst="rect">
            <a:avLst/>
          </a:prstGeom>
        </p:spPr>
      </p:pic>
      <p:sp>
        <p:nvSpPr>
          <p:cNvPr id="11" name="Google Shape;147;p22">
            <a:extLst>
              <a:ext uri="{FF2B5EF4-FFF2-40B4-BE49-F238E27FC236}">
                <a16:creationId xmlns:a16="http://schemas.microsoft.com/office/drawing/2014/main" id="{1088C052-E851-4094-B8AD-CAAD388F6037}"/>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r>
              <a:rPr lang="en-US" sz="2400" dirty="0"/>
              <a:t>#7442 – DPBH – SNAMHS – Anti-Ligature Rehabilitation (Rawson-Neal Hospital)</a:t>
            </a:r>
            <a:endParaRPr sz="2400" dirty="0"/>
          </a:p>
        </p:txBody>
      </p:sp>
    </p:spTree>
    <p:extLst>
      <p:ext uri="{BB962C8B-B14F-4D97-AF65-F5344CB8AC3E}">
        <p14:creationId xmlns:p14="http://schemas.microsoft.com/office/powerpoint/2010/main" val="418219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595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#19199 – DCFS – NNCAS – Adolescent Treatment Center Rooftop Multi-Zone Unit Replacement		</a:t>
            </a:r>
            <a:endParaRPr sz="2400" dirty="0"/>
          </a:p>
        </p:txBody>
      </p:sp>
      <p:sp>
        <p:nvSpPr>
          <p:cNvPr id="149" name="Google Shape;14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
        <p:nvSpPr>
          <p:cNvPr id="3" name="Text Placeholder 2">
            <a:extLst>
              <a:ext uri="{FF2B5EF4-FFF2-40B4-BE49-F238E27FC236}">
                <a16:creationId xmlns:a16="http://schemas.microsoft.com/office/drawing/2014/main" id="{1C50EAEA-99C3-4545-BDF6-EA5D0B8BD24E}"/>
              </a:ext>
            </a:extLst>
          </p:cNvPr>
          <p:cNvSpPr>
            <a:spLocks noGrp="1"/>
          </p:cNvSpPr>
          <p:nvPr>
            <p:ph type="body" idx="1"/>
          </p:nvPr>
        </p:nvSpPr>
        <p:spPr>
          <a:xfrm>
            <a:off x="527050" y="1118681"/>
            <a:ext cx="7734300" cy="4535560"/>
          </a:xfrm>
        </p:spPr>
        <p:txBody>
          <a:bodyPr lIns="91440" rIns="91440">
            <a:spAutoFit/>
          </a:bodyPr>
          <a:lstStyle/>
          <a:p>
            <a:pPr algn="just">
              <a:buNone/>
            </a:pPr>
            <a:r>
              <a:rPr lang="en-US" sz="1600" b="1" dirty="0"/>
              <a:t>Detail Description:</a:t>
            </a:r>
            <a:endParaRPr lang="en-US" sz="1600" dirty="0"/>
          </a:p>
          <a:p>
            <a:pPr marL="118872" indent="0" algn="just">
              <a:buNone/>
            </a:pPr>
            <a:r>
              <a:rPr lang="en-US" sz="1600" dirty="0"/>
              <a:t>Replace multizone air handling unit at NNCAS Psychiatric Residential Treatment Facility (PRTF) North in Sparks.</a:t>
            </a:r>
          </a:p>
          <a:p>
            <a:pPr algn="just">
              <a:buNone/>
            </a:pPr>
            <a:r>
              <a:rPr lang="en-US" sz="1600" b="1" dirty="0"/>
              <a:t>Project Justification:</a:t>
            </a:r>
            <a:endParaRPr lang="en-US" sz="1600" dirty="0"/>
          </a:p>
          <a:p>
            <a:pPr marL="115888" indent="0" algn="just">
              <a:buNone/>
            </a:pPr>
            <a:r>
              <a:rPr lang="en-US" sz="1600" dirty="0">
                <a:solidFill>
                  <a:schemeClr val="tx1"/>
                </a:solidFill>
                <a:sym typeface="Arial"/>
              </a:rPr>
              <a:t>Building 8A is the residential housing unit for the PRTF North. The HVAC system for this  building had a complete heating failure in FY20. DCFS released youth from the program and moved remaining youth to other locations for several months.  SPWD and NNAMHS worked together to implement a temporary repair which is expected to be serviceable for a couple of years. A permanent solution is still needed to maintain a comfortable environment. In addition, SPWD has identified that the roof of this building should be replaced concurrent to this project due to water penetrating into the building during precipitation and the close connection between the roof and HVAC system. The roof has also received temporary repairs.</a:t>
            </a:r>
          </a:p>
          <a:p>
            <a:pPr algn="just">
              <a:buNone/>
            </a:pPr>
            <a:r>
              <a:rPr lang="en-US" sz="1600" b="1" dirty="0"/>
              <a:t>Background Information:</a:t>
            </a:r>
            <a:endParaRPr lang="en-US" sz="1600" dirty="0"/>
          </a:p>
          <a:p>
            <a:pPr algn="just">
              <a:buNone/>
            </a:pPr>
            <a:r>
              <a:rPr lang="en-US" sz="1600" dirty="0"/>
              <a:t>Building 8A is 5,237 sq. ft. and was constructed in 1977.</a:t>
            </a:r>
          </a:p>
          <a:p>
            <a:pPr algn="just">
              <a:buNone/>
            </a:pPr>
            <a:r>
              <a:rPr lang="en-US" sz="1600" b="1" dirty="0"/>
              <a:t>Department Rank: #3</a:t>
            </a:r>
            <a:endParaRPr lang="en-US" sz="1600" dirty="0"/>
          </a:p>
        </p:txBody>
      </p:sp>
    </p:spTree>
    <p:extLst>
      <p:ext uri="{BB962C8B-B14F-4D97-AF65-F5344CB8AC3E}">
        <p14:creationId xmlns:p14="http://schemas.microsoft.com/office/powerpoint/2010/main" val="5590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pic>
        <p:nvPicPr>
          <p:cNvPr id="4" name="Picture 2" descr="A picture of the outside of the center with grass and trees">
            <a:extLst>
              <a:ext uri="{FF2B5EF4-FFF2-40B4-BE49-F238E27FC236}">
                <a16:creationId xmlns:a16="http://schemas.microsoft.com/office/drawing/2014/main" id="{373D65DE-DE7A-A139-268A-37480FE0B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3405" y="1527777"/>
            <a:ext cx="6117189" cy="4595023"/>
          </a:xfrm>
          <a:prstGeom prst="rect">
            <a:avLst/>
          </a:prstGeom>
        </p:spPr>
      </p:pic>
      <p:sp>
        <p:nvSpPr>
          <p:cNvPr id="7" name="Google Shape;147;p22">
            <a:extLst>
              <a:ext uri="{FF2B5EF4-FFF2-40B4-BE49-F238E27FC236}">
                <a16:creationId xmlns:a16="http://schemas.microsoft.com/office/drawing/2014/main" id="{1B2F8418-1AE5-4EDE-96C0-772FB4715160}"/>
              </a:ext>
            </a:extLst>
          </p:cNvPr>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D4E6B"/>
              </a:buClr>
              <a:buSzPts val="4800"/>
              <a:buFont typeface="Calibri"/>
              <a:buNone/>
            </a:pPr>
            <a:r>
              <a:rPr lang="en-US" sz="2400" dirty="0"/>
              <a:t>#19199 – DCFS – NNCAS – Adolescent Treatment Center Rooftop Multi-Zone Unit Replacement		</a:t>
            </a:r>
            <a:endParaRPr sz="2400" dirty="0"/>
          </a:p>
        </p:txBody>
      </p:sp>
    </p:spTree>
    <p:extLst>
      <p:ext uri="{BB962C8B-B14F-4D97-AF65-F5344CB8AC3E}">
        <p14:creationId xmlns:p14="http://schemas.microsoft.com/office/powerpoint/2010/main" val="15921131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CABEDDC28A740988AB8640DB23E0E" ma:contentTypeVersion="4" ma:contentTypeDescription="Create a new document." ma:contentTypeScope="" ma:versionID="6a3ba92aedf18ab0f4babfdbbcd61ef7">
  <xsd:schema xmlns:xsd="http://www.w3.org/2001/XMLSchema" xmlns:xs="http://www.w3.org/2001/XMLSchema" xmlns:p="http://schemas.microsoft.com/office/2006/metadata/properties" xmlns:ns2="9a0b2431-5864-4d02-97ab-c94267af247d" xmlns:ns3="96a86dca-6484-4f13-816d-ce47a6077dd6" targetNamespace="http://schemas.microsoft.com/office/2006/metadata/properties" ma:root="true" ma:fieldsID="e0266ede09bd5a5c9ed9000a335bd15d" ns2:_="" ns3:_="">
    <xsd:import namespace="9a0b2431-5864-4d02-97ab-c94267af247d"/>
    <xsd:import namespace="96a86dca-6484-4f13-816d-ce47a6077d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b2431-5864-4d02-97ab-c94267af2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a86dca-6484-4f13-816d-ce47a6077d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34218E-8478-4FC2-B836-6D8583BAA84E}">
  <ds:schemaRefs>
    <ds:schemaRef ds:uri="96a86dca-6484-4f13-816d-ce47a6077dd6"/>
    <ds:schemaRef ds:uri="9a0b2431-5864-4d02-97ab-c94267af24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2A4E6F-324D-4668-A21A-E2778D890EDD}">
  <ds:schemaRefs>
    <ds:schemaRef ds:uri="http://schemas.microsoft.com/sharepoint/v3/contenttype/forms"/>
  </ds:schemaRefs>
</ds:datastoreItem>
</file>

<file path=customXml/itemProps3.xml><?xml version="1.0" encoding="utf-8"?>
<ds:datastoreItem xmlns:ds="http://schemas.openxmlformats.org/officeDocument/2006/customXml" ds:itemID="{3A7B5ADF-82A1-482A-8827-0B049572B408}">
  <ds:schemaRef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purl.org/dc/elements/1.1/"/>
    <ds:schemaRef ds:uri="96a86dca-6484-4f13-816d-ce47a6077dd6"/>
    <ds:schemaRef ds:uri="9a0b2431-5864-4d02-97ab-c94267af247d"/>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217</TotalTime>
  <Words>4634</Words>
  <Application>Microsoft Office PowerPoint</Application>
  <PresentationFormat>On-screen Show (4:3)</PresentationFormat>
  <Paragraphs>313</Paragraphs>
  <Slides>44</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Arial</vt:lpstr>
      <vt:lpstr>Wingdings 2</vt:lpstr>
      <vt:lpstr>Times New Roman</vt:lpstr>
      <vt:lpstr>Office Theme</vt:lpstr>
      <vt:lpstr>Richard Whitley, Director</vt:lpstr>
      <vt:lpstr>Introduction</vt:lpstr>
      <vt:lpstr>Division Descriptions</vt:lpstr>
      <vt:lpstr>#21146 – DCFS – SNCAS – HVAC Replacement (DWTC)</vt:lpstr>
      <vt:lpstr>#21146 – DCFS – SNCAS – HVAC Replacement (DWTC)</vt:lpstr>
      <vt:lpstr>#7442 – DPBH – SNAMHS – Anti-Ligature Rehabilitation (Rawson-Neal Hospital)</vt:lpstr>
      <vt:lpstr>#7442 – DPBH – SNAMHS – Anti-Ligature Rehabilitation (Rawson-Neal Hospital)</vt:lpstr>
      <vt:lpstr>#19199 – DCFS – NNCAS – Adolescent Treatment Center Rooftop Multi-Zone Unit Replacement  </vt:lpstr>
      <vt:lpstr>#19199 – DCFS – NNCAS – Adolescent Treatment Center Rooftop Multi-Zone Unit Replacement  </vt:lpstr>
      <vt:lpstr>#7438 – DPBH – SNAMHS – Anti-Ligature Rehabilitation (Stein Forensic Hospital) </vt:lpstr>
      <vt:lpstr>#7438 – DPBH – SNAMHS – Anti-Ligature Rehabilitation (Stein Forensic Hospital) </vt:lpstr>
      <vt:lpstr>#23195 – DPBH – Lakes Crossing Center – Secured Area Door Replacement</vt:lpstr>
      <vt:lpstr>#23195 – DPBH – Lakes Crossing Center – Secured Area Door Replacement</vt:lpstr>
      <vt:lpstr>#23196 – DPBH – Lakes Crossing Center – Replace Video Surveillance System</vt:lpstr>
      <vt:lpstr>#23196 – DPBH – Lakes Crossing Center – Replace Video Surveillance System</vt:lpstr>
      <vt:lpstr>#7678 – DPBH – SNAMHS – Advance Planning: Southern Nevada Forensic Facility</vt:lpstr>
      <vt:lpstr>#7678 – DPBH – SNAMHS – Advance Planning: Southern Nevada Forensic Facility</vt:lpstr>
      <vt:lpstr>#23197 – DCFS – SVYC – Replace Emergency Generator</vt:lpstr>
      <vt:lpstr>#23197 – DCFS – SVYC – Replace Emergency Generator</vt:lpstr>
      <vt:lpstr>#23198 – DPBH – Lakes Crossing Center – Shower Room Renovation</vt:lpstr>
      <vt:lpstr>#23198 – DPBH – Lakes Crossing Center – Shower Room Renovation</vt:lpstr>
      <vt:lpstr>#23199 – DPBH – SNAMHS – Elevator Replacement (Stein Forensic Hospital)</vt:lpstr>
      <vt:lpstr>#23199 – DPBH – SNAMHS – Elevator Replacement (Stein Forensic Hospital)</vt:lpstr>
      <vt:lpstr>#21151 – DCFS – SNCAS – Interior Remodel and Window Replacement (Buildings 11 &amp; 12)</vt:lpstr>
      <vt:lpstr>#21151 – DCFS – SNCAS – Interior Remodel and Window Replacement (Buildings 11 &amp; 12)</vt:lpstr>
      <vt:lpstr>#23204 – DCFS – SVYC – Gymnasium Addition and Remodel</vt:lpstr>
      <vt:lpstr>#23204 – DCFS – SVYC – Gymnasium Addition and Remodel</vt:lpstr>
      <vt:lpstr>#7508 – DCFS – NYTC – Gymnasium Floor Replacement</vt:lpstr>
      <vt:lpstr>#7508 – DCFS – NYTC – Gymnasium Floor Replacement</vt:lpstr>
      <vt:lpstr>#7515 – DCFS – NYTC – Classroom/Infirmary Building Flooring Replacement</vt:lpstr>
      <vt:lpstr>#7515 – DCFS – NYTC – Classroom/Infirmary Building Flooring Replacement</vt:lpstr>
      <vt:lpstr>#19235 – DCFS – NYTC – Connect Well #2 to the Irrigation System</vt:lpstr>
      <vt:lpstr>#19235 – DCFS – NYTC – Connect Well #2 to the Irrigation System</vt:lpstr>
      <vt:lpstr>#7511 – DCFS – NYTC – Upgrade Irrigation System</vt:lpstr>
      <vt:lpstr>#7511 – DCFS – NYTC – Upgrade Irrigation System</vt:lpstr>
      <vt:lpstr>#19194 – DCFS – SNCAS – Patio Wall Caps (DWTC)</vt:lpstr>
      <vt:lpstr>#19194 – DCFS – SNCAS – Patio Wall Caps (DWTC)</vt:lpstr>
      <vt:lpstr>#21153 – DCFS – SNCAS – Install Security Cameras</vt:lpstr>
      <vt:lpstr>#21153 – DCFS – SNCAS – Install Security Cameras</vt:lpstr>
      <vt:lpstr>#21126 – ADSD – DRC – Security Fencing</vt:lpstr>
      <vt:lpstr>#21126 – ADSD – DRC – Security Fencing</vt:lpstr>
      <vt:lpstr>#21141 – DCFS – NYTC – Security Entrance Gates</vt:lpstr>
      <vt:lpstr>#21141 – DCFS – NYTC – Security Entrance Gates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Richard Whitley, Director</dc:title>
  <dc:creator>Shannon Litz</dc:creator>
  <cp:lastModifiedBy>Vanessa Alpers</cp:lastModifiedBy>
  <cp:revision>38</cp:revision>
  <cp:lastPrinted>2022-08-16T17:06:38Z</cp:lastPrinted>
  <dcterms:modified xsi:type="dcterms:W3CDTF">2022-08-18T20:33:55Z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0x010100A5BCABEDDC28A740988AB8640DB23E0E</vt:lpwstr>
  </property>
</Properties>
</file>